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8" r:id="rId1"/>
  </p:sldMasterIdLst>
  <p:sldIdLst>
    <p:sldId id="256" r:id="rId2"/>
    <p:sldId id="282" r:id="rId3"/>
    <p:sldId id="289" r:id="rId4"/>
    <p:sldId id="288" r:id="rId5"/>
    <p:sldId id="290" r:id="rId6"/>
    <p:sldId id="280" r:id="rId7"/>
    <p:sldId id="285" r:id="rId8"/>
    <p:sldId id="286" r:id="rId9"/>
    <p:sldId id="291" r:id="rId10"/>
    <p:sldId id="328" r:id="rId11"/>
    <p:sldId id="287" r:id="rId12"/>
    <p:sldId id="304" r:id="rId13"/>
    <p:sldId id="329" r:id="rId14"/>
    <p:sldId id="281" r:id="rId15"/>
    <p:sldId id="334" r:id="rId16"/>
    <p:sldId id="292" r:id="rId17"/>
    <p:sldId id="331" r:id="rId18"/>
    <p:sldId id="332" r:id="rId19"/>
    <p:sldId id="342" r:id="rId20"/>
    <p:sldId id="340" r:id="rId21"/>
    <p:sldId id="270" r:id="rId22"/>
    <p:sldId id="296" r:id="rId23"/>
    <p:sldId id="297" r:id="rId24"/>
    <p:sldId id="336" r:id="rId25"/>
    <p:sldId id="294" r:id="rId26"/>
    <p:sldId id="335" r:id="rId27"/>
    <p:sldId id="327" r:id="rId28"/>
    <p:sldId id="301" r:id="rId29"/>
    <p:sldId id="264" r:id="rId30"/>
    <p:sldId id="275" r:id="rId31"/>
    <p:sldId id="343" r:id="rId32"/>
    <p:sldId id="326" r:id="rId33"/>
    <p:sldId id="312" r:id="rId34"/>
    <p:sldId id="313" r:id="rId35"/>
    <p:sldId id="315" r:id="rId36"/>
    <p:sldId id="314" r:id="rId37"/>
    <p:sldId id="319" r:id="rId38"/>
    <p:sldId id="320" r:id="rId39"/>
    <p:sldId id="330" r:id="rId40"/>
    <p:sldId id="338" r:id="rId41"/>
    <p:sldId id="337" r:id="rId42"/>
    <p:sldId id="339" r:id="rId43"/>
    <p:sldId id="271" r:id="rId44"/>
    <p:sldId id="316" r:id="rId45"/>
    <p:sldId id="321" r:id="rId46"/>
    <p:sldId id="322" r:id="rId47"/>
    <p:sldId id="277" r:id="rId48"/>
    <p:sldId id="278" r:id="rId49"/>
    <p:sldId id="324" r:id="rId50"/>
    <p:sldId id="274" r:id="rId51"/>
    <p:sldId id="272" r:id="rId52"/>
    <p:sldId id="268" r:id="rId53"/>
    <p:sldId id="344" r:id="rId5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0DF4EA"/>
    <a:srgbClr val="05CCBC"/>
    <a:srgbClr val="0BF5EA"/>
    <a:srgbClr val="0CF5E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4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74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tableStyles" Target="tableStyles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heme" Target="theme/theme1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4C7D1A-A9E9-4A47-89F2-729DA8A82715}" type="datetimeFigureOut">
              <a:rPr lang="en-US" smtClean="0"/>
              <a:t>2/7/2021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652255-85F7-4573-B596-1462FBA1CC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89440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4C7D1A-A9E9-4A47-89F2-729DA8A82715}" type="datetimeFigureOut">
              <a:rPr lang="en-US" smtClean="0"/>
              <a:t>2/7/2021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652255-85F7-4573-B596-1462FBA1CC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08553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4C7D1A-A9E9-4A47-89F2-729DA8A82715}" type="datetimeFigureOut">
              <a:rPr lang="en-US" smtClean="0"/>
              <a:t>2/7/2021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652255-85F7-4573-B596-1462FBA1CC78}" type="slidenum">
              <a:rPr lang="en-US" smtClean="0"/>
              <a:t>‹#›</a:t>
            </a:fld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62206081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4C7D1A-A9E9-4A47-89F2-729DA8A82715}" type="datetimeFigureOut">
              <a:rPr lang="en-US" smtClean="0"/>
              <a:t>2/7/2021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652255-85F7-4573-B596-1462FBA1CC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411313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4C7D1A-A9E9-4A47-89F2-729DA8A82715}" type="datetimeFigureOut">
              <a:rPr lang="en-US" smtClean="0"/>
              <a:t>2/7/2021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652255-85F7-4573-B596-1462FBA1CC78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60554500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4C7D1A-A9E9-4A47-89F2-729DA8A82715}" type="datetimeFigureOut">
              <a:rPr lang="en-US" smtClean="0"/>
              <a:t>2/7/2021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652255-85F7-4573-B596-1462FBA1CC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26210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4C7D1A-A9E9-4A47-89F2-729DA8A82715}" type="datetimeFigureOut">
              <a:rPr lang="en-US" smtClean="0"/>
              <a:t>2/7/2021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652255-85F7-4573-B596-1462FBA1CC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64405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4C7D1A-A9E9-4A47-89F2-729DA8A82715}" type="datetimeFigureOut">
              <a:rPr lang="en-US" smtClean="0"/>
              <a:t>2/7/2021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652255-85F7-4573-B596-1462FBA1CC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71024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4C7D1A-A9E9-4A47-89F2-729DA8A82715}" type="datetimeFigureOut">
              <a:rPr lang="en-US" smtClean="0"/>
              <a:t>2/7/2021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652255-85F7-4573-B596-1462FBA1CC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81966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4C7D1A-A9E9-4A47-89F2-729DA8A82715}" type="datetimeFigureOut">
              <a:rPr lang="en-US" smtClean="0"/>
              <a:t>2/7/2021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652255-85F7-4573-B596-1462FBA1CC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86324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4C7D1A-A9E9-4A47-89F2-729DA8A82715}" type="datetimeFigureOut">
              <a:rPr lang="en-US" smtClean="0"/>
              <a:t>2/7/2021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652255-85F7-4573-B596-1462FBA1CC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57352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4C7D1A-A9E9-4A47-89F2-729DA8A82715}" type="datetimeFigureOut">
              <a:rPr lang="en-US" smtClean="0"/>
              <a:t>2/7/2021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652255-85F7-4573-B596-1462FBA1CC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92031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4C7D1A-A9E9-4A47-89F2-729DA8A82715}" type="datetimeFigureOut">
              <a:rPr lang="en-US" smtClean="0"/>
              <a:t>2/7/2021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652255-85F7-4573-B596-1462FBA1CC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80323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4C7D1A-A9E9-4A47-89F2-729DA8A82715}" type="datetimeFigureOut">
              <a:rPr lang="en-US" smtClean="0"/>
              <a:t>2/7/2021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652255-85F7-4573-B596-1462FBA1CC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33184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4C7D1A-A9E9-4A47-89F2-729DA8A82715}" type="datetimeFigureOut">
              <a:rPr lang="en-US" smtClean="0"/>
              <a:t>2/7/2021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652255-85F7-4573-B596-1462FBA1CC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08367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4C7D1A-A9E9-4A47-89F2-729DA8A82715}" type="datetimeFigureOut">
              <a:rPr lang="en-US" smtClean="0"/>
              <a:t>2/7/2021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652255-85F7-4573-B596-1462FBA1CC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15058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4C7D1A-A9E9-4A47-89F2-729DA8A82715}" type="datetimeFigureOut">
              <a:rPr lang="en-US" smtClean="0"/>
              <a:t>2/7/2021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B7652255-85F7-4573-B596-1462FBA1CC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30790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9" r:id="rId1"/>
    <p:sldLayoutId id="2147483720" r:id="rId2"/>
    <p:sldLayoutId id="2147483721" r:id="rId3"/>
    <p:sldLayoutId id="2147483722" r:id="rId4"/>
    <p:sldLayoutId id="2147483723" r:id="rId5"/>
    <p:sldLayoutId id="2147483724" r:id="rId6"/>
    <p:sldLayoutId id="2147483725" r:id="rId7"/>
    <p:sldLayoutId id="2147483726" r:id="rId8"/>
    <p:sldLayoutId id="2147483727" r:id="rId9"/>
    <p:sldLayoutId id="2147483728" r:id="rId10"/>
    <p:sldLayoutId id="2147483729" r:id="rId11"/>
    <p:sldLayoutId id="2147483730" r:id="rId12"/>
    <p:sldLayoutId id="2147483731" r:id="rId13"/>
    <p:sldLayoutId id="2147483732" r:id="rId14"/>
    <p:sldLayoutId id="2147483733" r:id="rId15"/>
    <p:sldLayoutId id="2147483734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jpe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hyperlink" Target="https://lowimpacthydro.org/" TargetMode="External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hyperlink" Target="https://lowimpacthydro.org/" TargetMode="External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hyperlink" Target="https://en.wikipedia.org/wiki/User:Shermozle" TargetMode="External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CE7332-65BA-4BA6-8892-3039EA5F98A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-327660" y="1046343"/>
            <a:ext cx="9749790" cy="1936767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chemeClr val="tx1"/>
                </a:solidFill>
              </a:rPr>
              <a:t>Low Impact Hydroelectric</a:t>
            </a:r>
            <a:br>
              <a:rPr lang="en-US" b="1" dirty="0">
                <a:solidFill>
                  <a:schemeClr val="tx1"/>
                </a:solidFill>
              </a:rPr>
            </a:b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E9579D2-D32D-4188-B80A-14DC298461F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pPr algn="l"/>
            <a:r>
              <a:rPr lang="en-US" dirty="0">
                <a:solidFill>
                  <a:schemeClr val="tx1"/>
                </a:solidFill>
              </a:rPr>
              <a:t>Gareth Hougham </a:t>
            </a:r>
          </a:p>
          <a:p>
            <a:pPr algn="l"/>
            <a:r>
              <a:rPr lang="en-US" dirty="0">
                <a:solidFill>
                  <a:schemeClr val="tx1"/>
                </a:solidFill>
              </a:rPr>
              <a:t>Manna Jo Greene</a:t>
            </a:r>
          </a:p>
          <a:p>
            <a:pPr algn="l"/>
            <a:r>
              <a:rPr lang="en-US" b="1" dirty="0">
                <a:solidFill>
                  <a:schemeClr val="tx1"/>
                </a:solidFill>
              </a:rPr>
              <a:t>Hudson River Sloop Clearwater</a:t>
            </a:r>
          </a:p>
          <a:p>
            <a:endParaRPr lang="en-US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C7B907D8-A294-46C8-A86F-B726EF8C3972}"/>
              </a:ext>
            </a:extLst>
          </p:cNvPr>
          <p:cNvSpPr txBox="1">
            <a:spLocks/>
          </p:cNvSpPr>
          <p:nvPr/>
        </p:nvSpPr>
        <p:spPr>
          <a:xfrm>
            <a:off x="678180" y="2697239"/>
            <a:ext cx="9025890" cy="571742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25000" lnSpcReduction="20000"/>
          </a:bodyPr>
          <a:lstStyle>
            <a:lvl1pPr algn="r" defTabSz="4572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l"/>
            <a:br>
              <a:rPr lang="en-US" b="1" dirty="0">
                <a:solidFill>
                  <a:schemeClr val="tx1"/>
                </a:solidFill>
              </a:rPr>
            </a:br>
            <a:r>
              <a:rPr lang="en-US" sz="8000" b="1" dirty="0">
                <a:solidFill>
                  <a:schemeClr val="tx1"/>
                </a:solidFill>
              </a:rPr>
              <a:t>What is it and can it help us achieve a carbon free energy future?</a:t>
            </a:r>
            <a:r>
              <a:rPr lang="en-US" sz="17600" b="1" dirty="0">
                <a:solidFill>
                  <a:schemeClr val="tx1"/>
                </a:solidFill>
              </a:rPr>
              <a:t>  </a:t>
            </a:r>
            <a:endParaRPr lang="en-US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56008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3290"/>
    </mc:Choice>
    <mc:Fallback xmlns="">
      <p:transition spd="slow" advTm="43290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437BF95-9CEC-4217-98A8-D8721220656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34586" y="312861"/>
            <a:ext cx="6018028" cy="5935715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977AF409-4A66-4B7B-8A73-53FC8BD83512}"/>
              </a:ext>
            </a:extLst>
          </p:cNvPr>
          <p:cNvSpPr txBox="1"/>
          <p:nvPr/>
        </p:nvSpPr>
        <p:spPr>
          <a:xfrm>
            <a:off x="8952614" y="5518298"/>
            <a:ext cx="3074881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Source: National Academies of </a:t>
            </a:r>
          </a:p>
          <a:p>
            <a:r>
              <a:rPr lang="en-US" sz="1600" dirty="0"/>
              <a:t>Science, Engineering and Medicine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37002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8291"/>
    </mc:Choice>
    <mc:Fallback xmlns="">
      <p:transition spd="slow" advTm="28291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Renewable Energy - Our World in Data">
            <a:extLst>
              <a:ext uri="{FF2B5EF4-FFF2-40B4-BE49-F238E27FC236}">
                <a16:creationId xmlns:a16="http://schemas.microsoft.com/office/drawing/2014/main" id="{F1CC9E9E-8897-4017-B34C-C75BCF412FD9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3434316" y="767316"/>
            <a:ext cx="2814084" cy="28140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70F780D-8683-4880-9AC6-B0F53EED8BB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38470" y="1124156"/>
            <a:ext cx="6888410" cy="5587476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7CD2A332-C1E7-464B-8071-44344BFB03DB}"/>
              </a:ext>
            </a:extLst>
          </p:cNvPr>
          <p:cNvSpPr txBox="1"/>
          <p:nvPr/>
        </p:nvSpPr>
        <p:spPr>
          <a:xfrm>
            <a:off x="2343150" y="274320"/>
            <a:ext cx="663329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Renewable Energy in the United States</a:t>
            </a:r>
          </a:p>
        </p:txBody>
      </p:sp>
    </p:spTree>
    <p:extLst>
      <p:ext uri="{BB962C8B-B14F-4D97-AF65-F5344CB8AC3E}">
        <p14:creationId xmlns:p14="http://schemas.microsoft.com/office/powerpoint/2010/main" val="10761288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671"/>
    </mc:Choice>
    <mc:Fallback xmlns="">
      <p:transition spd="slow" advTm="2671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Renewable Energy - Our World in Data">
            <a:extLst>
              <a:ext uri="{FF2B5EF4-FFF2-40B4-BE49-F238E27FC236}">
                <a16:creationId xmlns:a16="http://schemas.microsoft.com/office/drawing/2014/main" id="{F1CC9E9E-8897-4017-B34C-C75BCF412FD9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3434316" y="767316"/>
            <a:ext cx="2814084" cy="28140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7B42871-2717-4512-9B49-3503A6040C4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43150" y="955375"/>
            <a:ext cx="7023514" cy="5628305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E860DDE7-4CDE-41C5-A0CD-32B624FD3BD8}"/>
              </a:ext>
            </a:extLst>
          </p:cNvPr>
          <p:cNvSpPr txBox="1"/>
          <p:nvPr/>
        </p:nvSpPr>
        <p:spPr>
          <a:xfrm>
            <a:off x="2343150" y="274320"/>
            <a:ext cx="671671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Renewable Energy across the World</a:t>
            </a:r>
          </a:p>
        </p:txBody>
      </p:sp>
    </p:spTree>
    <p:extLst>
      <p:ext uri="{BB962C8B-B14F-4D97-AF65-F5344CB8AC3E}">
        <p14:creationId xmlns:p14="http://schemas.microsoft.com/office/powerpoint/2010/main" val="26508184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884"/>
    </mc:Choice>
    <mc:Fallback xmlns="">
      <p:transition spd="slow" advTm="8884"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8F048AA-034B-4A55-95E2-29DF7994539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0915" y="748725"/>
            <a:ext cx="8376668" cy="5962343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696D463D-F85C-47B3-A2CE-1F58019D5822}"/>
              </a:ext>
            </a:extLst>
          </p:cNvPr>
          <p:cNvSpPr txBox="1"/>
          <p:nvPr/>
        </p:nvSpPr>
        <p:spPr>
          <a:xfrm>
            <a:off x="1520915" y="225505"/>
            <a:ext cx="535165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Hydropower Generation by country</a:t>
            </a:r>
          </a:p>
        </p:txBody>
      </p:sp>
    </p:spTree>
    <p:extLst>
      <p:ext uri="{BB962C8B-B14F-4D97-AF65-F5344CB8AC3E}">
        <p14:creationId xmlns:p14="http://schemas.microsoft.com/office/powerpoint/2010/main" val="28886856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395"/>
    </mc:Choice>
    <mc:Fallback xmlns="">
      <p:transition spd="slow" advTm="8395"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A913C71B-1A89-4E50-8927-21D8FA7AE2E0}"/>
              </a:ext>
            </a:extLst>
          </p:cNvPr>
          <p:cNvSpPr txBox="1"/>
          <p:nvPr/>
        </p:nvSpPr>
        <p:spPr>
          <a:xfrm>
            <a:off x="465927" y="797510"/>
            <a:ext cx="10802946" cy="38779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Renewable Energy</a:t>
            </a:r>
          </a:p>
          <a:p>
            <a:endParaRPr lang="en-US" sz="1600" dirty="0"/>
          </a:p>
          <a:p>
            <a:r>
              <a:rPr lang="en-US" sz="2800" dirty="0"/>
              <a:t>Primary Technologies: </a:t>
            </a:r>
          </a:p>
          <a:p>
            <a:r>
              <a:rPr lang="en-US" sz="2800" dirty="0"/>
              <a:t> </a:t>
            </a:r>
          </a:p>
          <a:p>
            <a:pPr marL="342900" indent="-342900">
              <a:buAutoNum type="arabicParenR"/>
            </a:pPr>
            <a:r>
              <a:rPr lang="en-US" sz="2800" dirty="0"/>
              <a:t>Solar</a:t>
            </a:r>
          </a:p>
          <a:p>
            <a:pPr marL="342900" indent="-342900">
              <a:buAutoNum type="arabicParenR"/>
            </a:pPr>
            <a:r>
              <a:rPr lang="en-US" sz="2800" dirty="0"/>
              <a:t>Wind </a:t>
            </a:r>
          </a:p>
          <a:p>
            <a:pPr marL="342900" indent="-342900">
              <a:buAutoNum type="arabicParenR"/>
            </a:pPr>
            <a:r>
              <a:rPr lang="en-US" sz="2800" dirty="0"/>
              <a:t>Hydroelectric</a:t>
            </a:r>
          </a:p>
          <a:p>
            <a:pPr marL="342900" indent="-342900">
              <a:buAutoNum type="arabicParenR"/>
            </a:pPr>
            <a:r>
              <a:rPr lang="en-US" sz="2800" dirty="0"/>
              <a:t>Biomass combustion </a:t>
            </a:r>
          </a:p>
          <a:p>
            <a:pPr marL="342900" indent="-342900">
              <a:buAutoNum type="arabicParenR"/>
            </a:pPr>
            <a:endParaRPr lang="en-US" sz="16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59330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3984"/>
    </mc:Choice>
    <mc:Fallback xmlns="">
      <p:transition spd="slow" advTm="13984"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A913C71B-1A89-4E50-8927-21D8FA7AE2E0}"/>
              </a:ext>
            </a:extLst>
          </p:cNvPr>
          <p:cNvSpPr txBox="1"/>
          <p:nvPr/>
        </p:nvSpPr>
        <p:spPr>
          <a:xfrm>
            <a:off x="465927" y="797510"/>
            <a:ext cx="10802946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Renewable Energy</a:t>
            </a:r>
          </a:p>
          <a:p>
            <a:endParaRPr lang="en-US" sz="1600" dirty="0"/>
          </a:p>
          <a:p>
            <a:r>
              <a:rPr lang="en-US" sz="2800" dirty="0"/>
              <a:t>Primary Technologies: </a:t>
            </a:r>
          </a:p>
          <a:p>
            <a:r>
              <a:rPr lang="en-US" sz="2800" dirty="0"/>
              <a:t> </a:t>
            </a:r>
          </a:p>
          <a:p>
            <a:pPr marL="342900" indent="-342900">
              <a:buAutoNum type="arabicParenR"/>
            </a:pPr>
            <a:r>
              <a:rPr lang="en-US" sz="2800" dirty="0"/>
              <a:t>Solar</a:t>
            </a:r>
          </a:p>
          <a:p>
            <a:pPr marL="342900" indent="-342900">
              <a:buAutoNum type="arabicParenR"/>
            </a:pPr>
            <a:r>
              <a:rPr lang="en-US" sz="2800" dirty="0"/>
              <a:t>Wind </a:t>
            </a:r>
          </a:p>
          <a:p>
            <a:pPr marL="342900" indent="-342900">
              <a:buAutoNum type="arabicParenR"/>
            </a:pPr>
            <a:r>
              <a:rPr lang="en-US" sz="2800" dirty="0"/>
              <a:t>Hydroelectric</a:t>
            </a:r>
          </a:p>
          <a:p>
            <a:pPr marL="342900" indent="-342900">
              <a:buAutoNum type="arabicParenR"/>
            </a:pPr>
            <a:r>
              <a:rPr lang="en-US" sz="2800" dirty="0"/>
              <a:t>Biomass combustion </a:t>
            </a:r>
          </a:p>
          <a:p>
            <a:pPr marL="342900" indent="-342900">
              <a:buAutoNum type="arabicParenR"/>
            </a:pPr>
            <a:endParaRPr lang="en-US" sz="1600" dirty="0"/>
          </a:p>
          <a:p>
            <a:r>
              <a:rPr lang="en-US" sz="2800" dirty="0">
                <a:solidFill>
                  <a:srgbClr val="FF0000"/>
                </a:solidFill>
              </a:rPr>
              <a:t>The challenge with solar and wind energy is 24/7 reliability</a:t>
            </a:r>
            <a:r>
              <a:rPr lang="en-US" sz="2800" dirty="0"/>
              <a:t>.   </a:t>
            </a:r>
          </a:p>
          <a:p>
            <a:endParaRPr lang="en-US" sz="1600" dirty="0"/>
          </a:p>
          <a:p>
            <a:r>
              <a:rPr lang="en-US" sz="2800" dirty="0">
                <a:solidFill>
                  <a:srgbClr val="FF0000"/>
                </a:solidFill>
              </a:rPr>
              <a:t>Low Impact Hydroelectric can help fill in the energy gaps.  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13352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1468"/>
    </mc:Choice>
    <mc:Fallback xmlns="">
      <p:transition spd="slow" advTm="31468"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FB93A162-388B-4731-86FA-8C02526731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87538" y="312738"/>
            <a:ext cx="7735887" cy="1325562"/>
          </a:xfrm>
        </p:spPr>
        <p:txBody>
          <a:bodyPr/>
          <a:lstStyle/>
          <a:p>
            <a:r>
              <a:rPr lang="en-US" dirty="0"/>
              <a:t>Hydroelectric Power Generation</a:t>
            </a:r>
          </a:p>
        </p:txBody>
      </p:sp>
      <p:pic>
        <p:nvPicPr>
          <p:cNvPr id="7170" name="Picture 2" descr="Hoover Dam | WTTW Chicago">
            <a:extLst>
              <a:ext uri="{FF2B5EF4-FFF2-40B4-BE49-F238E27FC236}">
                <a16:creationId xmlns:a16="http://schemas.microsoft.com/office/drawing/2014/main" id="{BA14C8C6-FA96-499E-8A18-997AEE80777C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7902" y="1637526"/>
            <a:ext cx="7735712" cy="4351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A6AFB1C4-803E-4BF3-A7B4-13A43104CC7F}"/>
              </a:ext>
            </a:extLst>
          </p:cNvPr>
          <p:cNvSpPr txBox="1"/>
          <p:nvPr/>
        </p:nvSpPr>
        <p:spPr>
          <a:xfrm>
            <a:off x="1813474" y="6176705"/>
            <a:ext cx="36224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Hoover Dam – on the Colorado River</a:t>
            </a:r>
          </a:p>
        </p:txBody>
      </p:sp>
    </p:spTree>
    <p:extLst>
      <p:ext uri="{BB962C8B-B14F-4D97-AF65-F5344CB8AC3E}">
        <p14:creationId xmlns:p14="http://schemas.microsoft.com/office/powerpoint/2010/main" val="24013142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48"/>
    </mc:Choice>
    <mc:Fallback xmlns="">
      <p:transition spd="slow" advTm="448"/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A85F87-C4B2-457E-B4FE-512DA12180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Hydroelectric Power Generation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8283204-F98A-4422-AAD3-79E17AB31BC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687252"/>
          </a:xfrm>
        </p:spPr>
        <p:txBody>
          <a:bodyPr>
            <a:normAutofit fontScale="32500" lnSpcReduction="20000"/>
          </a:bodyPr>
          <a:lstStyle/>
          <a:p>
            <a:r>
              <a:rPr lang="en-US" sz="5100" dirty="0"/>
              <a:t>Example Power Plants: </a:t>
            </a:r>
          </a:p>
          <a:p>
            <a:endParaRPr lang="en-US" sz="5100" dirty="0"/>
          </a:p>
          <a:p>
            <a:pPr lvl="1"/>
            <a:r>
              <a:rPr lang="en-US" sz="5100" dirty="0"/>
              <a:t>Hoover Dam  - 2 GW</a:t>
            </a:r>
          </a:p>
          <a:p>
            <a:pPr lvl="1"/>
            <a:r>
              <a:rPr lang="en-US" sz="5100" dirty="0"/>
              <a:t>3 Gorges  Dam (China) – 22 GW  </a:t>
            </a:r>
          </a:p>
          <a:p>
            <a:pPr lvl="1"/>
            <a:r>
              <a:rPr lang="en-US" sz="5100" dirty="0"/>
              <a:t>Niagara Falls -  4.9 GW        (Started generating in 1881 !)</a:t>
            </a:r>
          </a:p>
          <a:p>
            <a:pPr lvl="1"/>
            <a:endParaRPr lang="en-US" sz="5100" dirty="0"/>
          </a:p>
          <a:p>
            <a:r>
              <a:rPr lang="en-US" sz="5100" dirty="0"/>
              <a:t>90,000 dams in the USA.  </a:t>
            </a:r>
          </a:p>
          <a:p>
            <a:endParaRPr lang="en-US" sz="5100" dirty="0"/>
          </a:p>
          <a:p>
            <a:r>
              <a:rPr lang="en-US" sz="5100" dirty="0"/>
              <a:t>There are about 2,500 hydroelectric plants in USA</a:t>
            </a:r>
          </a:p>
          <a:p>
            <a:endParaRPr lang="en-US" sz="5100" dirty="0"/>
          </a:p>
          <a:p>
            <a:r>
              <a:rPr lang="en-US" sz="5400" dirty="0"/>
              <a:t>There are 83,000 small hydroelectric plants worldwide</a:t>
            </a:r>
            <a:r>
              <a:rPr lang="en-US" dirty="0"/>
              <a:t>  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marL="457200" lvl="1" indent="0">
              <a:buNone/>
            </a:pPr>
            <a:r>
              <a:rPr lang="en-US" dirty="0"/>
              <a:t>		</a:t>
            </a:r>
          </a:p>
          <a:p>
            <a:pPr marL="457200" lvl="1" indent="0">
              <a:buNone/>
            </a:pP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19203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5975"/>
    </mc:Choice>
    <mc:Fallback xmlns="">
      <p:transition spd="slow" advTm="55975"/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A85F87-C4B2-457E-B4FE-512DA12180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Hydroelectric Power Generation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8283204-F98A-4422-AAD3-79E17AB31BC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125321"/>
          </a:xfrm>
        </p:spPr>
        <p:txBody>
          <a:bodyPr>
            <a:normAutofit fontScale="25000" lnSpcReduction="20000"/>
          </a:bodyPr>
          <a:lstStyle/>
          <a:p>
            <a:r>
              <a:rPr lang="en-US" sz="7200" dirty="0"/>
              <a:t>Example Power Plants: </a:t>
            </a:r>
          </a:p>
          <a:p>
            <a:endParaRPr lang="en-US" sz="7200" dirty="0"/>
          </a:p>
          <a:p>
            <a:pPr lvl="1"/>
            <a:r>
              <a:rPr lang="en-US" sz="7200" dirty="0"/>
              <a:t>Hoover Dam  - 2 GW</a:t>
            </a:r>
          </a:p>
          <a:p>
            <a:pPr lvl="1"/>
            <a:r>
              <a:rPr lang="en-US" sz="7200" dirty="0"/>
              <a:t>3 Gorges  Dam (China) – 22 GW  </a:t>
            </a:r>
          </a:p>
          <a:p>
            <a:pPr lvl="1"/>
            <a:r>
              <a:rPr lang="en-US" sz="7200" dirty="0"/>
              <a:t>Niagara Falls -  4.9 GW        (Started generating in 1881 !)</a:t>
            </a:r>
          </a:p>
          <a:p>
            <a:pPr lvl="1"/>
            <a:endParaRPr lang="en-US" sz="7200" dirty="0"/>
          </a:p>
          <a:p>
            <a:r>
              <a:rPr lang="en-US" sz="7200" dirty="0"/>
              <a:t>90,000 dams in the USA.  </a:t>
            </a:r>
          </a:p>
          <a:p>
            <a:r>
              <a:rPr lang="en-US" sz="7200" dirty="0"/>
              <a:t>There are about 2,500 hydroelectric plants in USA</a:t>
            </a:r>
          </a:p>
          <a:p>
            <a:r>
              <a:rPr lang="en-US" sz="8000" dirty="0"/>
              <a:t>There are 83,000 small hydroelectric plants worldwide</a:t>
            </a:r>
          </a:p>
          <a:p>
            <a:endParaRPr lang="en-US" sz="5100" dirty="0"/>
          </a:p>
          <a:p>
            <a:r>
              <a:rPr lang="en-US" dirty="0"/>
              <a:t>  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marL="457200" lvl="1" indent="0">
              <a:buNone/>
            </a:pPr>
            <a:r>
              <a:rPr lang="en-US" dirty="0"/>
              <a:t>		</a:t>
            </a:r>
          </a:p>
          <a:p>
            <a:pPr marL="457200" lvl="1" indent="0">
              <a:buNone/>
            </a:pPr>
            <a:endParaRPr lang="en-US" dirty="0"/>
          </a:p>
          <a:p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24F1CBA-6462-4C01-B41C-A180F46E68F2}"/>
              </a:ext>
            </a:extLst>
          </p:cNvPr>
          <p:cNvSpPr txBox="1"/>
          <p:nvPr/>
        </p:nvSpPr>
        <p:spPr>
          <a:xfrm>
            <a:off x="838200" y="5052110"/>
            <a:ext cx="10540642" cy="13460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28600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FF0000"/>
                </a:solidFill>
              </a:rPr>
              <a:t>For a rough comparison:   Indian Point 3 produces 1 GW   (gigawatts)</a:t>
            </a:r>
          </a:p>
          <a:p>
            <a:pPr marL="228600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FF0000"/>
                </a:solidFill>
              </a:rPr>
              <a:t>A typical household during the day might draw 10 KW (Kilowatts)</a:t>
            </a:r>
          </a:p>
          <a:p>
            <a:pPr marL="228600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FF0000"/>
                </a:solidFill>
              </a:rPr>
              <a:t>With these assumptions, 1 GW power plant could power 100,000 houses. </a:t>
            </a:r>
          </a:p>
        </p:txBody>
      </p:sp>
    </p:spTree>
    <p:extLst>
      <p:ext uri="{BB962C8B-B14F-4D97-AF65-F5344CB8AC3E}">
        <p14:creationId xmlns:p14="http://schemas.microsoft.com/office/powerpoint/2010/main" val="28192419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7201"/>
    </mc:Choice>
    <mc:Fallback xmlns="">
      <p:transition spd="slow" advTm="27201"/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5E1B79-C934-4E55-9939-A6C704191FD2}"/>
              </a:ext>
            </a:extLst>
          </p:cNvPr>
          <p:cNvSpPr txBox="1">
            <a:spLocks/>
          </p:cNvSpPr>
          <p:nvPr/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/>
              <a:t>Hydroelectric Power Generation</a:t>
            </a:r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A165A44-BAAD-481D-AFBE-EF17F7115096}"/>
              </a:ext>
            </a:extLst>
          </p:cNvPr>
          <p:cNvSpPr txBox="1"/>
          <p:nvPr/>
        </p:nvSpPr>
        <p:spPr>
          <a:xfrm>
            <a:off x="852882" y="1404213"/>
            <a:ext cx="9548261" cy="39087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A more accurate way to calculate generation output is annual generation </a:t>
            </a:r>
          </a:p>
          <a:p>
            <a:r>
              <a:rPr lang="en-US" sz="1600" dirty="0"/>
              <a:t>in terms of Gigawatt-hours.   </a:t>
            </a:r>
          </a:p>
          <a:p>
            <a:endParaRPr lang="en-US" sz="1600" dirty="0"/>
          </a:p>
          <a:p>
            <a:r>
              <a:rPr lang="en-US" sz="1600" dirty="0"/>
              <a:t>Both the output of any power generating station AND the consumption of </a:t>
            </a:r>
          </a:p>
          <a:p>
            <a:r>
              <a:rPr lang="en-US" sz="1600" dirty="0"/>
              <a:t>that power by homes and industry are time-dependent.   </a:t>
            </a:r>
          </a:p>
          <a:p>
            <a:endParaRPr lang="en-US" sz="1600" dirty="0"/>
          </a:p>
          <a:p>
            <a:r>
              <a:rPr lang="en-US" sz="1600" dirty="0"/>
              <a:t>For generation output, it is useful to think in terms of “Capacity Factor” (CF).  </a:t>
            </a:r>
          </a:p>
          <a:p>
            <a:r>
              <a:rPr lang="en-US" sz="1600" dirty="0"/>
              <a:t>CF is calculated as the fraction of the listed output for a plant (“nameplate capacity”) that it actually produces electricity. This accounts for maintenance downtimes, </a:t>
            </a:r>
          </a:p>
          <a:p>
            <a:r>
              <a:rPr lang="en-US" sz="1600" dirty="0"/>
              <a:t>windless days for wind power, time of day and cloudiness for solar,  etc.  </a:t>
            </a:r>
          </a:p>
          <a:p>
            <a:endParaRPr lang="en-US" sz="1600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5" name="Rectangle 1">
            <a:extLst>
              <a:ext uri="{FF2B5EF4-FFF2-40B4-BE49-F238E27FC236}">
                <a16:creationId xmlns:a16="http://schemas.microsoft.com/office/drawing/2014/main" id="{D95B25C5-8018-4EF7-BCF0-3873DB08976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83685" y="4640332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61F798C-6686-451A-99D1-3265EA639B5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83685" y="3908769"/>
            <a:ext cx="3853828" cy="28602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03279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8A7279-A586-4F5F-861E-7DA049280E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A2CB172-17A8-4567-8A47-C476698748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85383"/>
            <a:ext cx="10515600" cy="4904784"/>
          </a:xfrm>
        </p:spPr>
        <p:txBody>
          <a:bodyPr>
            <a:normAutofit/>
          </a:bodyPr>
          <a:lstStyle/>
          <a:p>
            <a:pPr lvl="1"/>
            <a:r>
              <a:rPr lang="en-US" sz="2400" dirty="0"/>
              <a:t>Fossil fuels and the need for carbon free alternatives</a:t>
            </a:r>
          </a:p>
          <a:p>
            <a:pPr lvl="4"/>
            <a:endParaRPr lang="en-US" dirty="0"/>
          </a:p>
          <a:p>
            <a:pPr lvl="1"/>
            <a:r>
              <a:rPr lang="en-US" sz="2400" dirty="0"/>
              <a:t>Hydroelectricity </a:t>
            </a:r>
          </a:p>
          <a:p>
            <a:pPr lvl="2"/>
            <a:r>
              <a:rPr lang="en-US" sz="1600" dirty="0"/>
              <a:t>How does it work </a:t>
            </a:r>
          </a:p>
          <a:p>
            <a:pPr lvl="2"/>
            <a:r>
              <a:rPr lang="en-US" sz="1600" dirty="0"/>
              <a:t>Conventional hydropower </a:t>
            </a:r>
          </a:p>
          <a:p>
            <a:pPr lvl="3"/>
            <a:r>
              <a:rPr lang="en-US" sz="1400" dirty="0"/>
              <a:t>Environmental Impacts –</a:t>
            </a:r>
          </a:p>
          <a:p>
            <a:pPr lvl="3"/>
            <a:r>
              <a:rPr lang="en-US" sz="1400" dirty="0"/>
              <a:t>Effect of dams on the life cycle of anadromous fish</a:t>
            </a:r>
          </a:p>
          <a:p>
            <a:pPr lvl="2"/>
            <a:r>
              <a:rPr lang="en-US" sz="1600" dirty="0"/>
              <a:t>Low impact hydropower  - An o</a:t>
            </a:r>
            <a:r>
              <a:rPr lang="en-US" dirty="0"/>
              <a:t>xymoron or are there specific conditions and new</a:t>
            </a:r>
          </a:p>
          <a:p>
            <a:pPr marL="3657600" lvl="8" indent="0">
              <a:buNone/>
            </a:pPr>
            <a:r>
              <a:rPr lang="en-US" sz="1400" dirty="0"/>
              <a:t>technologies where this can be real and truly valuable? </a:t>
            </a:r>
          </a:p>
          <a:p>
            <a:pPr lvl="2"/>
            <a:endParaRPr lang="en-US" dirty="0"/>
          </a:p>
          <a:p>
            <a:pPr lvl="3"/>
            <a:endParaRPr lang="en-US" dirty="0"/>
          </a:p>
          <a:p>
            <a:pPr lvl="2"/>
            <a:endParaRPr lang="en-US" dirty="0"/>
          </a:p>
          <a:p>
            <a:pPr lvl="1"/>
            <a:endParaRPr lang="en-US" sz="2200" dirty="0"/>
          </a:p>
          <a:p>
            <a:pPr lvl="2"/>
            <a:endParaRPr lang="en-US" sz="1800" dirty="0"/>
          </a:p>
          <a:p>
            <a:pPr lvl="1"/>
            <a:endParaRPr lang="en-US" sz="18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9028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6883"/>
    </mc:Choice>
    <mc:Fallback xmlns="">
      <p:transition spd="slow" advTm="46883"/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5E1B79-C934-4E55-9939-A6C704191FD2}"/>
              </a:ext>
            </a:extLst>
          </p:cNvPr>
          <p:cNvSpPr txBox="1">
            <a:spLocks/>
          </p:cNvSpPr>
          <p:nvPr/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dirty="0"/>
              <a:t>Hydroelectric Power Generation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A165A44-BAAD-481D-AFBE-EF17F7115096}"/>
              </a:ext>
            </a:extLst>
          </p:cNvPr>
          <p:cNvSpPr txBox="1"/>
          <p:nvPr/>
        </p:nvSpPr>
        <p:spPr>
          <a:xfrm>
            <a:off x="201537" y="1509333"/>
            <a:ext cx="9548261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  <a:p>
            <a:r>
              <a:rPr lang="en-US" dirty="0"/>
              <a:t>So a useful comparison between a typical nuclear and hydro plant generating 1 GW</a:t>
            </a:r>
          </a:p>
          <a:p>
            <a:r>
              <a:rPr lang="en-US" dirty="0"/>
              <a:t>and with typical annual household power needs:  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5F6D8FDA-5F83-457E-96F5-CCBE4559BDE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64684827"/>
              </p:ext>
            </p:extLst>
          </p:nvPr>
        </p:nvGraphicFramePr>
        <p:xfrm>
          <a:off x="2146852" y="2514600"/>
          <a:ext cx="5148469" cy="397565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240155">
                  <a:extLst>
                    <a:ext uri="{9D8B030D-6E8A-4147-A177-3AD203B41FA5}">
                      <a16:colId xmlns:a16="http://schemas.microsoft.com/office/drawing/2014/main" val="2647448185"/>
                    </a:ext>
                  </a:extLst>
                </a:gridCol>
                <a:gridCol w="954157">
                  <a:extLst>
                    <a:ext uri="{9D8B030D-6E8A-4147-A177-3AD203B41FA5}">
                      <a16:colId xmlns:a16="http://schemas.microsoft.com/office/drawing/2014/main" val="3523005233"/>
                    </a:ext>
                  </a:extLst>
                </a:gridCol>
                <a:gridCol w="954157">
                  <a:extLst>
                    <a:ext uri="{9D8B030D-6E8A-4147-A177-3AD203B41FA5}">
                      <a16:colId xmlns:a16="http://schemas.microsoft.com/office/drawing/2014/main" val="3103448964"/>
                    </a:ext>
                  </a:extLst>
                </a:gridCol>
              </a:tblGrid>
              <a:tr h="980892">
                <a:tc>
                  <a:txBody>
                    <a:bodyPr/>
                    <a:lstStyle/>
                    <a:p>
                      <a:endParaRPr lang="en-US" sz="1000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7625" marR="47625" marT="47625" marB="47625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Indian </a:t>
                      </a:r>
                      <a:br>
                        <a:rPr lang="en-US" sz="1100" dirty="0">
                          <a:effectLst/>
                        </a:rPr>
                      </a:br>
                      <a:r>
                        <a:rPr lang="en-US" sz="1100" dirty="0">
                          <a:effectLst/>
                        </a:rPr>
                        <a:t>Point 3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7625" marR="47625" marT="47625" marB="47625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Hydro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7625" marR="47625" marT="47625" marB="47625" anchor="ctr"/>
                </a:tc>
                <a:extLst>
                  <a:ext uri="{0D108BD9-81ED-4DB2-BD59-A6C34878D82A}">
                    <a16:rowId xmlns:a16="http://schemas.microsoft.com/office/drawing/2014/main" val="3540823478"/>
                  </a:ext>
                </a:extLst>
              </a:tr>
              <a:tr h="598952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GW (Gigawatt)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7625" marR="47625" marT="47625" marB="47625"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1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7625" marR="47625" marT="47625" marB="47625"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1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7625" marR="47625" marT="47625" marB="47625" anchor="ctr"/>
                </a:tc>
                <a:extLst>
                  <a:ext uri="{0D108BD9-81ED-4DB2-BD59-A6C34878D82A}">
                    <a16:rowId xmlns:a16="http://schemas.microsoft.com/office/drawing/2014/main" val="354887424"/>
                  </a:ext>
                </a:extLst>
              </a:tr>
              <a:tr h="598952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Capacity Factor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7625" marR="47625" marT="47625" marB="47625"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95%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7625" marR="47625" marT="47625" marB="47625"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60%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7625" marR="47625" marT="47625" marB="47625" anchor="ctr"/>
                </a:tc>
                <a:extLst>
                  <a:ext uri="{0D108BD9-81ED-4DB2-BD59-A6C34878D82A}">
                    <a16:rowId xmlns:a16="http://schemas.microsoft.com/office/drawing/2014/main" val="1992005547"/>
                  </a:ext>
                </a:extLst>
              </a:tr>
              <a:tr h="598952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GWh (Gigawatt Hours)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7625" marR="47625" marT="47625" marB="47625"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8322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7625" marR="47625" marT="47625" marB="47625"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5256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7625" marR="47625" marT="47625" marB="47625" anchor="ctr"/>
                </a:tc>
                <a:extLst>
                  <a:ext uri="{0D108BD9-81ED-4DB2-BD59-A6C34878D82A}">
                    <a16:rowId xmlns:a16="http://schemas.microsoft.com/office/drawing/2014/main" val="3244185383"/>
                  </a:ext>
                </a:extLst>
              </a:tr>
              <a:tr h="598952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Typical Household (kWh)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7625" marR="47625" marT="47625" marB="47625"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10,000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7625" marR="47625" marT="47625" marB="47625"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10,000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7625" marR="47625" marT="47625" marB="47625" anchor="ctr"/>
                </a:tc>
                <a:extLst>
                  <a:ext uri="{0D108BD9-81ED-4DB2-BD59-A6C34878D82A}">
                    <a16:rowId xmlns:a16="http://schemas.microsoft.com/office/drawing/2014/main" val="1666051026"/>
                  </a:ext>
                </a:extLst>
              </a:tr>
              <a:tr h="598952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Number of Homes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7625" marR="47625" marT="47625" marB="47625"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832,200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7625" marR="47625" marT="47625" marB="47625"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525,600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7625" marR="47625" marT="47625" marB="47625" anchor="ctr"/>
                </a:tc>
                <a:extLst>
                  <a:ext uri="{0D108BD9-81ED-4DB2-BD59-A6C34878D82A}">
                    <a16:rowId xmlns:a16="http://schemas.microsoft.com/office/drawing/2014/main" val="2122738980"/>
                  </a:ext>
                </a:extLst>
              </a:tr>
            </a:tbl>
          </a:graphicData>
        </a:graphic>
      </p:graphicFrame>
      <p:sp>
        <p:nvSpPr>
          <p:cNvPr id="5" name="Rectangle 1">
            <a:extLst>
              <a:ext uri="{FF2B5EF4-FFF2-40B4-BE49-F238E27FC236}">
                <a16:creationId xmlns:a16="http://schemas.microsoft.com/office/drawing/2014/main" id="{D95B25C5-8018-4EF7-BCF0-3873DB08976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83685" y="4640332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183132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E934109-EDB9-460D-B6CB-34798532E4B6}"/>
              </a:ext>
            </a:extLst>
          </p:cNvPr>
          <p:cNvSpPr txBox="1"/>
          <p:nvPr/>
        </p:nvSpPr>
        <p:spPr>
          <a:xfrm>
            <a:off x="7116105" y="1723920"/>
            <a:ext cx="3062177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Generates only</a:t>
            </a:r>
          </a:p>
          <a:p>
            <a:r>
              <a:rPr lang="en-US" dirty="0"/>
              <a:t>2.3 megawatts. </a:t>
            </a:r>
          </a:p>
          <a:p>
            <a:r>
              <a:rPr lang="en-US" dirty="0"/>
              <a:t>  </a:t>
            </a:r>
          </a:p>
          <a:p>
            <a:r>
              <a:rPr lang="en-US" dirty="0"/>
              <a:t>Blocks 32 miles of river habitat for spawning anadromous fish including shad, salmon, and  alewife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Seymour, Connecticut</a:t>
            </a:r>
          </a:p>
          <a:p>
            <a:r>
              <a:rPr lang="en-US" b="0" i="0" dirty="0">
                <a:solidFill>
                  <a:srgbClr val="252525"/>
                </a:solidFill>
                <a:effectLst/>
                <a:latin typeface="Poppins"/>
              </a:rPr>
              <a:t>Naugatuck River</a:t>
            </a:r>
            <a:endParaRPr lang="en-US" dirty="0"/>
          </a:p>
          <a:p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58AAE89-3327-43E2-9364-9F9934A0576C}"/>
              </a:ext>
            </a:extLst>
          </p:cNvPr>
          <p:cNvSpPr txBox="1"/>
          <p:nvPr/>
        </p:nvSpPr>
        <p:spPr>
          <a:xfrm>
            <a:off x="839972" y="531628"/>
            <a:ext cx="1029467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err="1"/>
              <a:t>Kinnytown</a:t>
            </a:r>
            <a:r>
              <a:rPr lang="en-US" sz="3200" b="1" dirty="0"/>
              <a:t> Dam – A small, high impact,  hydroelectric dam  </a:t>
            </a:r>
          </a:p>
        </p:txBody>
      </p:sp>
      <p:pic>
        <p:nvPicPr>
          <p:cNvPr id="11266" name="Picture 2" descr="Our Opportunity to Restore Fish Passage at Kinneytown Dam - Save the Sound">
            <a:extLst>
              <a:ext uri="{FF2B5EF4-FFF2-40B4-BE49-F238E27FC236}">
                <a16:creationId xmlns:a16="http://schemas.microsoft.com/office/drawing/2014/main" id="{43E3892C-CC7C-4D93-B7BB-4406340025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9972" y="1804877"/>
            <a:ext cx="5578549" cy="41839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935541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3840"/>
    </mc:Choice>
    <mc:Fallback xmlns="">
      <p:transition spd="slow" advTm="63840"/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0BDDAA-61AB-4553-B097-B72B4C560E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526415"/>
          </a:xfrm>
        </p:spPr>
        <p:txBody>
          <a:bodyPr>
            <a:normAutofit fontScale="90000"/>
          </a:bodyPr>
          <a:lstStyle/>
          <a:p>
            <a:r>
              <a:rPr lang="en-US" dirty="0"/>
              <a:t> </a:t>
            </a:r>
            <a:br>
              <a:rPr lang="en-US" dirty="0"/>
            </a:br>
            <a:endParaRPr lang="en-US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CAF1E617-A0F9-401B-AF21-CBB04636058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23914" y="365125"/>
            <a:ext cx="7365704" cy="5950387"/>
          </a:xfrm>
        </p:spPr>
      </p:pic>
    </p:spTree>
    <p:extLst>
      <p:ext uri="{BB962C8B-B14F-4D97-AF65-F5344CB8AC3E}">
        <p14:creationId xmlns:p14="http://schemas.microsoft.com/office/powerpoint/2010/main" val="39703725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398"/>
    </mc:Choice>
    <mc:Fallback xmlns="">
      <p:transition spd="slow" advTm="4398"/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B38E97-557A-40BE-B828-AF621C0A74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7446" y="482083"/>
            <a:ext cx="11197856" cy="1325563"/>
          </a:xfrm>
        </p:spPr>
        <p:txBody>
          <a:bodyPr/>
          <a:lstStyle/>
          <a:p>
            <a:r>
              <a:rPr lang="en-US" dirty="0"/>
              <a:t>Hydropower:   </a:t>
            </a:r>
          </a:p>
        </p:txBody>
      </p:sp>
      <p:pic>
        <p:nvPicPr>
          <p:cNvPr id="10242" name="Picture 2" descr="Working Cartoon Clipart - Hydroelectric Power Clipart , Free Transparent  Clipart - ClipartKey">
            <a:extLst>
              <a:ext uri="{FF2B5EF4-FFF2-40B4-BE49-F238E27FC236}">
                <a16:creationId xmlns:a16="http://schemas.microsoft.com/office/drawing/2014/main" id="{9139F51A-9D41-4252-AE65-7F011C007FDD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285" y="1480452"/>
            <a:ext cx="6433195" cy="41356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623011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9044"/>
    </mc:Choice>
    <mc:Fallback xmlns="">
      <p:transition spd="slow" advTm="29044"/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Three Gorges Dam: Power Generation, Economics, and Impact">
            <a:extLst>
              <a:ext uri="{FF2B5EF4-FFF2-40B4-BE49-F238E27FC236}">
                <a16:creationId xmlns:a16="http://schemas.microsoft.com/office/drawing/2014/main" id="{4DBCE5B0-71AC-4EB8-B2EC-F7DB0EBC83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33956" y="1987144"/>
            <a:ext cx="2978179" cy="22307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20334CE0-743D-4D34-A559-2F23075697F1}"/>
              </a:ext>
            </a:extLst>
          </p:cNvPr>
          <p:cNvSpPr txBox="1"/>
          <p:nvPr/>
        </p:nvSpPr>
        <p:spPr>
          <a:xfrm>
            <a:off x="191386" y="384651"/>
            <a:ext cx="1065382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4D5156"/>
                </a:solidFill>
                <a:latin typeface="Roboto" panose="02000000000000000000" pitchFamily="2" charset="0"/>
              </a:rPr>
              <a:t>Turbine Definition:  </a:t>
            </a:r>
            <a:r>
              <a:rPr lang="en-US" sz="2400" dirty="0">
                <a:solidFill>
                  <a:srgbClr val="4D5156"/>
                </a:solidFill>
                <a:latin typeface="Roboto" panose="02000000000000000000" pitchFamily="2" charset="0"/>
              </a:rPr>
              <a:t>A turbine is a rotary mechanical device that</a:t>
            </a:r>
          </a:p>
          <a:p>
            <a:r>
              <a:rPr lang="en-US" sz="2400" dirty="0">
                <a:solidFill>
                  <a:srgbClr val="4D5156"/>
                </a:solidFill>
                <a:latin typeface="Roboto" panose="02000000000000000000" pitchFamily="2" charset="0"/>
              </a:rPr>
              <a:t> extracts energy from a fluid flow and converts it into useful work. 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FBFCEE7-2413-4CDB-BB64-BECEEF3CB4CB}"/>
              </a:ext>
            </a:extLst>
          </p:cNvPr>
          <p:cNvSpPr txBox="1"/>
          <p:nvPr/>
        </p:nvSpPr>
        <p:spPr>
          <a:xfrm>
            <a:off x="9151635" y="4285958"/>
            <a:ext cx="265050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Hydroelectric turbine</a:t>
            </a:r>
          </a:p>
          <a:p>
            <a:r>
              <a:rPr lang="en-US" dirty="0"/>
              <a:t>from Three Gorges, China</a:t>
            </a:r>
          </a:p>
        </p:txBody>
      </p:sp>
      <p:pic>
        <p:nvPicPr>
          <p:cNvPr id="9" name="Picture 4">
            <a:extLst>
              <a:ext uri="{FF2B5EF4-FFF2-40B4-BE49-F238E27FC236}">
                <a16:creationId xmlns:a16="http://schemas.microsoft.com/office/drawing/2014/main" id="{06C0E88B-10CE-4302-B698-3415DEACE0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92011" y="1987144"/>
            <a:ext cx="3105152" cy="22988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L.T.Lefler Grist Mill / Pine Run Mill - Cobb Co. - Georgia">
            <a:extLst>
              <a:ext uri="{FF2B5EF4-FFF2-40B4-BE49-F238E27FC236}">
                <a16:creationId xmlns:a16="http://schemas.microsoft.com/office/drawing/2014/main" id="{1777B877-BEE5-41EA-84C1-E17414DF7E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956398"/>
            <a:ext cx="3105152" cy="23303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5DBA016B-B203-4A38-9B01-B3BEC1C45F82}"/>
              </a:ext>
            </a:extLst>
          </p:cNvPr>
          <p:cNvSpPr txBox="1"/>
          <p:nvPr/>
        </p:nvSpPr>
        <p:spPr>
          <a:xfrm>
            <a:off x="4383937" y="4565949"/>
            <a:ext cx="265050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Micro Hydroelectric turbine</a:t>
            </a:r>
          </a:p>
          <a:p>
            <a:r>
              <a:rPr lang="en-US" dirty="0"/>
              <a:t> 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BFE51E7-BABD-4ABE-87EA-856FDAF108AF}"/>
              </a:ext>
            </a:extLst>
          </p:cNvPr>
          <p:cNvSpPr txBox="1"/>
          <p:nvPr/>
        </p:nvSpPr>
        <p:spPr>
          <a:xfrm>
            <a:off x="621036" y="4562868"/>
            <a:ext cx="265050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Hydro mechanical turbine</a:t>
            </a:r>
          </a:p>
          <a:p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5200622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7157"/>
    </mc:Choice>
    <mc:Fallback xmlns="">
      <p:transition spd="slow" advTm="67157"/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683392-ABE0-4C24-AFC3-7F029536D2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Problem with Dams</a:t>
            </a:r>
            <a:br>
              <a:rPr lang="en-US" dirty="0"/>
            </a:br>
            <a:r>
              <a:rPr lang="en-US" dirty="0"/>
              <a:t>	</a:t>
            </a:r>
            <a:r>
              <a:rPr lang="en-US" sz="1800" dirty="0"/>
              <a:t>(not an exhaustive list, just examples)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5A62C01-C168-44CC-8A4B-50512B3A79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2160589"/>
            <a:ext cx="8596668" cy="3334200"/>
          </a:xfrm>
        </p:spPr>
        <p:txBody>
          <a:bodyPr>
            <a:normAutofit fontScale="47500" lnSpcReduction="20000"/>
          </a:bodyPr>
          <a:lstStyle/>
          <a:p>
            <a:r>
              <a:rPr lang="en-US" sz="2400" dirty="0"/>
              <a:t>Dams block the annual migration of anadromous fish</a:t>
            </a:r>
          </a:p>
          <a:p>
            <a:r>
              <a:rPr lang="en-US" sz="2400" dirty="0"/>
              <a:t>Fish populations decline  </a:t>
            </a:r>
          </a:p>
          <a:p>
            <a:r>
              <a:rPr lang="en-US" sz="2400" dirty="0"/>
              <a:t>Ripple effect throughout ocean fishery </a:t>
            </a:r>
          </a:p>
          <a:p>
            <a:endParaRPr lang="en-US" sz="2400" dirty="0"/>
          </a:p>
          <a:p>
            <a:r>
              <a:rPr lang="en-US" sz="2400" dirty="0"/>
              <a:t>Water temperatures increase</a:t>
            </a:r>
          </a:p>
          <a:p>
            <a:r>
              <a:rPr lang="en-US" sz="2400" dirty="0"/>
              <a:t>Algae flourish creating HABs (hazardous algal blooms) which are highly toxic. </a:t>
            </a:r>
          </a:p>
          <a:p>
            <a:r>
              <a:rPr lang="en-US" sz="2400" dirty="0"/>
              <a:t>River ecology suffers downstream</a:t>
            </a:r>
          </a:p>
          <a:p>
            <a:endParaRPr lang="en-US" sz="2400" dirty="0"/>
          </a:p>
          <a:p>
            <a:endParaRPr lang="en-US" sz="2400" dirty="0"/>
          </a:p>
          <a:p>
            <a:r>
              <a:rPr lang="en-US" sz="2400" dirty="0"/>
              <a:t>Benefits of Dams: </a:t>
            </a:r>
          </a:p>
          <a:p>
            <a:pPr lvl="1"/>
            <a:r>
              <a:rPr lang="en-US" sz="2200" dirty="0"/>
              <a:t>Water for drinking, irrigation</a:t>
            </a:r>
          </a:p>
          <a:p>
            <a:pPr lvl="1"/>
            <a:r>
              <a:rPr lang="en-US" sz="2200" dirty="0"/>
              <a:t>Power</a:t>
            </a:r>
          </a:p>
          <a:p>
            <a:pPr marL="457200" lvl="1" indent="0">
              <a:buNone/>
            </a:pPr>
            <a:endParaRPr lang="en-US" sz="2200" dirty="0"/>
          </a:p>
          <a:p>
            <a:pPr marL="457200" lvl="1" indent="0">
              <a:buNone/>
            </a:pPr>
            <a:endParaRPr lang="en-US" sz="2200" dirty="0"/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96583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7045"/>
    </mc:Choice>
    <mc:Fallback xmlns="">
      <p:transition spd="slow" advTm="27045"/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683392-ABE0-4C24-AFC3-7F029536D2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Problem with Dams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5A62C01-C168-44CC-8A4B-50512B3A79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7297" y="1284742"/>
            <a:ext cx="8596668" cy="1508441"/>
          </a:xfrm>
        </p:spPr>
        <p:txBody>
          <a:bodyPr/>
          <a:lstStyle/>
          <a:p>
            <a:r>
              <a:rPr lang="en-US" sz="2400" dirty="0"/>
              <a:t>Dams block the annual migration of anadromous fish</a:t>
            </a:r>
          </a:p>
          <a:p>
            <a:r>
              <a:rPr lang="en-US" sz="2400" dirty="0"/>
              <a:t>Fish populations decline  </a:t>
            </a:r>
          </a:p>
          <a:p>
            <a:r>
              <a:rPr lang="en-US" sz="2400" dirty="0"/>
              <a:t>Ripple effect throughout ocean fishery </a:t>
            </a:r>
          </a:p>
          <a:p>
            <a:endParaRPr lang="en-US" sz="2400" dirty="0"/>
          </a:p>
          <a:p>
            <a:endParaRPr lang="en-US" dirty="0"/>
          </a:p>
          <a:p>
            <a:endParaRPr lang="en-US" dirty="0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43663525-8DBA-49DB-8A52-4D94E4F9A75E}"/>
              </a:ext>
            </a:extLst>
          </p:cNvPr>
          <p:cNvGrpSpPr/>
          <p:nvPr/>
        </p:nvGrpSpPr>
        <p:grpSpPr>
          <a:xfrm>
            <a:off x="2977515" y="2817575"/>
            <a:ext cx="5983606" cy="3899773"/>
            <a:chOff x="154305" y="2997519"/>
            <a:chExt cx="5326380" cy="3643313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FC223764-C059-4F8E-9FA8-63CACE5CB6F9}"/>
                </a:ext>
              </a:extLst>
            </p:cNvPr>
            <p:cNvSpPr/>
            <p:nvPr/>
          </p:nvSpPr>
          <p:spPr>
            <a:xfrm>
              <a:off x="154305" y="2997519"/>
              <a:ext cx="5326380" cy="3643313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4E97280C-55A2-4DDD-8850-9135F8CB7D2C}"/>
                </a:ext>
              </a:extLst>
            </p:cNvPr>
            <p:cNvGrpSpPr/>
            <p:nvPr/>
          </p:nvGrpSpPr>
          <p:grpSpPr>
            <a:xfrm>
              <a:off x="277265" y="3200364"/>
              <a:ext cx="5080459" cy="3237622"/>
              <a:chOff x="5269230" y="850541"/>
              <a:chExt cx="5080459" cy="3237622"/>
            </a:xfrm>
          </p:grpSpPr>
          <p:pic>
            <p:nvPicPr>
              <p:cNvPr id="7" name="Picture 6" descr="How will migratory fish adapt to climate change with dams in the way? –  Conservation Corridor">
                <a:extLst>
                  <a:ext uri="{FF2B5EF4-FFF2-40B4-BE49-F238E27FC236}">
                    <a16:creationId xmlns:a16="http://schemas.microsoft.com/office/drawing/2014/main" id="{95D99DE1-D21E-4548-9914-9C7DFA003DDD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12737"/>
              <a:stretch/>
            </p:blipFill>
            <p:spPr bwMode="auto">
              <a:xfrm>
                <a:off x="5269230" y="850541"/>
                <a:ext cx="5080459" cy="32376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grpSp>
            <p:nvGrpSpPr>
              <p:cNvPr id="8" name="Group 7">
                <a:extLst>
                  <a:ext uri="{FF2B5EF4-FFF2-40B4-BE49-F238E27FC236}">
                    <a16:creationId xmlns:a16="http://schemas.microsoft.com/office/drawing/2014/main" id="{F847D617-1DFB-4E5D-ACEA-18FDB99AC521}"/>
                  </a:ext>
                </a:extLst>
              </p:cNvPr>
              <p:cNvGrpSpPr/>
              <p:nvPr/>
            </p:nvGrpSpPr>
            <p:grpSpPr>
              <a:xfrm>
                <a:off x="8126730" y="1943100"/>
                <a:ext cx="1943910" cy="770384"/>
                <a:chOff x="1371600" y="720090"/>
                <a:chExt cx="3304080" cy="1261874"/>
              </a:xfrm>
            </p:grpSpPr>
            <p:pic>
              <p:nvPicPr>
                <p:cNvPr id="9" name="Picture 8" descr="How will migratory fish adapt to climate change with dams in the way? –  Conservation Corridor">
                  <a:extLst>
                    <a:ext uri="{FF2B5EF4-FFF2-40B4-BE49-F238E27FC236}">
                      <a16:creationId xmlns:a16="http://schemas.microsoft.com/office/drawing/2014/main" id="{6C8D68C0-9991-488A-AFEA-244FA99AFD63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31272" t="50071" r="9558" b="23743"/>
                <a:stretch/>
              </p:blipFill>
              <p:spPr bwMode="auto">
                <a:xfrm>
                  <a:off x="1492380" y="940057"/>
                  <a:ext cx="3044525" cy="98397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sp>
              <p:nvSpPr>
                <p:cNvPr id="10" name="Freeform: Shape 9">
                  <a:extLst>
                    <a:ext uri="{FF2B5EF4-FFF2-40B4-BE49-F238E27FC236}">
                      <a16:creationId xmlns:a16="http://schemas.microsoft.com/office/drawing/2014/main" id="{8F84C9B9-D68A-42DE-ACDE-C8FE0078E5E3}"/>
                    </a:ext>
                  </a:extLst>
                </p:cNvPr>
                <p:cNvSpPr/>
                <p:nvPr/>
              </p:nvSpPr>
              <p:spPr>
                <a:xfrm>
                  <a:off x="1371600" y="720090"/>
                  <a:ext cx="3304080" cy="461009"/>
                </a:xfrm>
                <a:custGeom>
                  <a:avLst/>
                  <a:gdLst>
                    <a:gd name="connsiteX0" fmla="*/ 0 w 3304080"/>
                    <a:gd name="connsiteY0" fmla="*/ 137160 h 461009"/>
                    <a:gd name="connsiteX1" fmla="*/ 0 w 3304080"/>
                    <a:gd name="connsiteY1" fmla="*/ 137160 h 461009"/>
                    <a:gd name="connsiteX2" fmla="*/ 22860 w 3304080"/>
                    <a:gd name="connsiteY2" fmla="*/ 285750 h 461009"/>
                    <a:gd name="connsiteX3" fmla="*/ 102870 w 3304080"/>
                    <a:gd name="connsiteY3" fmla="*/ 331470 h 461009"/>
                    <a:gd name="connsiteX4" fmla="*/ 137160 w 3304080"/>
                    <a:gd name="connsiteY4" fmla="*/ 342900 h 461009"/>
                    <a:gd name="connsiteX5" fmla="*/ 194310 w 3304080"/>
                    <a:gd name="connsiteY5" fmla="*/ 411480 h 461009"/>
                    <a:gd name="connsiteX6" fmla="*/ 240030 w 3304080"/>
                    <a:gd name="connsiteY6" fmla="*/ 422910 h 461009"/>
                    <a:gd name="connsiteX7" fmla="*/ 285750 w 3304080"/>
                    <a:gd name="connsiteY7" fmla="*/ 457200 h 461009"/>
                    <a:gd name="connsiteX8" fmla="*/ 514350 w 3304080"/>
                    <a:gd name="connsiteY8" fmla="*/ 422910 h 461009"/>
                    <a:gd name="connsiteX9" fmla="*/ 548640 w 3304080"/>
                    <a:gd name="connsiteY9" fmla="*/ 411480 h 461009"/>
                    <a:gd name="connsiteX10" fmla="*/ 617220 w 3304080"/>
                    <a:gd name="connsiteY10" fmla="*/ 365760 h 461009"/>
                    <a:gd name="connsiteX11" fmla="*/ 697230 w 3304080"/>
                    <a:gd name="connsiteY11" fmla="*/ 354330 h 461009"/>
                    <a:gd name="connsiteX12" fmla="*/ 800100 w 3304080"/>
                    <a:gd name="connsiteY12" fmla="*/ 308610 h 461009"/>
                    <a:gd name="connsiteX13" fmla="*/ 834390 w 3304080"/>
                    <a:gd name="connsiteY13" fmla="*/ 297180 h 461009"/>
                    <a:gd name="connsiteX14" fmla="*/ 868680 w 3304080"/>
                    <a:gd name="connsiteY14" fmla="*/ 285750 h 461009"/>
                    <a:gd name="connsiteX15" fmla="*/ 1017270 w 3304080"/>
                    <a:gd name="connsiteY15" fmla="*/ 274320 h 461009"/>
                    <a:gd name="connsiteX16" fmla="*/ 1268730 w 3304080"/>
                    <a:gd name="connsiteY16" fmla="*/ 262890 h 461009"/>
                    <a:gd name="connsiteX17" fmla="*/ 1417320 w 3304080"/>
                    <a:gd name="connsiteY17" fmla="*/ 240030 h 461009"/>
                    <a:gd name="connsiteX18" fmla="*/ 1463040 w 3304080"/>
                    <a:gd name="connsiteY18" fmla="*/ 228600 h 461009"/>
                    <a:gd name="connsiteX19" fmla="*/ 1668780 w 3304080"/>
                    <a:gd name="connsiteY19" fmla="*/ 240030 h 461009"/>
                    <a:gd name="connsiteX20" fmla="*/ 1725930 w 3304080"/>
                    <a:gd name="connsiteY20" fmla="*/ 251460 h 461009"/>
                    <a:gd name="connsiteX21" fmla="*/ 1965960 w 3304080"/>
                    <a:gd name="connsiteY21" fmla="*/ 297180 h 461009"/>
                    <a:gd name="connsiteX22" fmla="*/ 2000250 w 3304080"/>
                    <a:gd name="connsiteY22" fmla="*/ 308610 h 461009"/>
                    <a:gd name="connsiteX23" fmla="*/ 2594610 w 3304080"/>
                    <a:gd name="connsiteY23" fmla="*/ 308610 h 461009"/>
                    <a:gd name="connsiteX24" fmla="*/ 2697480 w 3304080"/>
                    <a:gd name="connsiteY24" fmla="*/ 342900 h 461009"/>
                    <a:gd name="connsiteX25" fmla="*/ 2731770 w 3304080"/>
                    <a:gd name="connsiteY25" fmla="*/ 354330 h 461009"/>
                    <a:gd name="connsiteX26" fmla="*/ 2766060 w 3304080"/>
                    <a:gd name="connsiteY26" fmla="*/ 365760 h 461009"/>
                    <a:gd name="connsiteX27" fmla="*/ 2811780 w 3304080"/>
                    <a:gd name="connsiteY27" fmla="*/ 377190 h 461009"/>
                    <a:gd name="connsiteX28" fmla="*/ 2868930 w 3304080"/>
                    <a:gd name="connsiteY28" fmla="*/ 400050 h 461009"/>
                    <a:gd name="connsiteX29" fmla="*/ 3017520 w 3304080"/>
                    <a:gd name="connsiteY29" fmla="*/ 388620 h 461009"/>
                    <a:gd name="connsiteX30" fmla="*/ 3040380 w 3304080"/>
                    <a:gd name="connsiteY30" fmla="*/ 354330 h 461009"/>
                    <a:gd name="connsiteX31" fmla="*/ 3143250 w 3304080"/>
                    <a:gd name="connsiteY31" fmla="*/ 331470 h 461009"/>
                    <a:gd name="connsiteX32" fmla="*/ 3177540 w 3304080"/>
                    <a:gd name="connsiteY32" fmla="*/ 320040 h 461009"/>
                    <a:gd name="connsiteX33" fmla="*/ 3280410 w 3304080"/>
                    <a:gd name="connsiteY33" fmla="*/ 274320 h 461009"/>
                    <a:gd name="connsiteX34" fmla="*/ 3303270 w 3304080"/>
                    <a:gd name="connsiteY34" fmla="*/ 240030 h 461009"/>
                    <a:gd name="connsiteX35" fmla="*/ 3257550 w 3304080"/>
                    <a:gd name="connsiteY35" fmla="*/ 217170 h 461009"/>
                    <a:gd name="connsiteX36" fmla="*/ 3188970 w 3304080"/>
                    <a:gd name="connsiteY36" fmla="*/ 194310 h 461009"/>
                    <a:gd name="connsiteX37" fmla="*/ 3166110 w 3304080"/>
                    <a:gd name="connsiteY37" fmla="*/ 160020 h 461009"/>
                    <a:gd name="connsiteX38" fmla="*/ 2948940 w 3304080"/>
                    <a:gd name="connsiteY38" fmla="*/ 182880 h 461009"/>
                    <a:gd name="connsiteX39" fmla="*/ 2823210 w 3304080"/>
                    <a:gd name="connsiteY39" fmla="*/ 148590 h 461009"/>
                    <a:gd name="connsiteX40" fmla="*/ 2788920 w 3304080"/>
                    <a:gd name="connsiteY40" fmla="*/ 137160 h 461009"/>
                    <a:gd name="connsiteX41" fmla="*/ 2754630 w 3304080"/>
                    <a:gd name="connsiteY41" fmla="*/ 114300 h 461009"/>
                    <a:gd name="connsiteX42" fmla="*/ 2686050 w 3304080"/>
                    <a:gd name="connsiteY42" fmla="*/ 102870 h 461009"/>
                    <a:gd name="connsiteX43" fmla="*/ 2651760 w 3304080"/>
                    <a:gd name="connsiteY43" fmla="*/ 91440 h 461009"/>
                    <a:gd name="connsiteX44" fmla="*/ 2606040 w 3304080"/>
                    <a:gd name="connsiteY44" fmla="*/ 80010 h 461009"/>
                    <a:gd name="connsiteX45" fmla="*/ 2526030 w 3304080"/>
                    <a:gd name="connsiteY45" fmla="*/ 57150 h 461009"/>
                    <a:gd name="connsiteX46" fmla="*/ 2434590 w 3304080"/>
                    <a:gd name="connsiteY46" fmla="*/ 68580 h 461009"/>
                    <a:gd name="connsiteX47" fmla="*/ 2400300 w 3304080"/>
                    <a:gd name="connsiteY47" fmla="*/ 91440 h 461009"/>
                    <a:gd name="connsiteX48" fmla="*/ 2183130 w 3304080"/>
                    <a:gd name="connsiteY48" fmla="*/ 80010 h 461009"/>
                    <a:gd name="connsiteX49" fmla="*/ 2137410 w 3304080"/>
                    <a:gd name="connsiteY49" fmla="*/ 68580 h 461009"/>
                    <a:gd name="connsiteX50" fmla="*/ 1977390 w 3304080"/>
                    <a:gd name="connsiteY50" fmla="*/ 22860 h 461009"/>
                    <a:gd name="connsiteX51" fmla="*/ 1851660 w 3304080"/>
                    <a:gd name="connsiteY51" fmla="*/ 0 h 461009"/>
                    <a:gd name="connsiteX52" fmla="*/ 1657350 w 3304080"/>
                    <a:gd name="connsiteY52" fmla="*/ 11430 h 461009"/>
                    <a:gd name="connsiteX53" fmla="*/ 1508760 w 3304080"/>
                    <a:gd name="connsiteY53" fmla="*/ 114300 h 461009"/>
                    <a:gd name="connsiteX54" fmla="*/ 1474470 w 3304080"/>
                    <a:gd name="connsiteY54" fmla="*/ 125730 h 461009"/>
                    <a:gd name="connsiteX55" fmla="*/ 1131570 w 3304080"/>
                    <a:gd name="connsiteY55" fmla="*/ 114300 h 461009"/>
                    <a:gd name="connsiteX56" fmla="*/ 971550 w 3304080"/>
                    <a:gd name="connsiteY56" fmla="*/ 57150 h 461009"/>
                    <a:gd name="connsiteX57" fmla="*/ 788670 w 3304080"/>
                    <a:gd name="connsiteY57" fmla="*/ 22860 h 461009"/>
                    <a:gd name="connsiteX58" fmla="*/ 594360 w 3304080"/>
                    <a:gd name="connsiteY58" fmla="*/ 22860 h 461009"/>
                    <a:gd name="connsiteX59" fmla="*/ 537210 w 3304080"/>
                    <a:gd name="connsiteY59" fmla="*/ 45720 h 461009"/>
                    <a:gd name="connsiteX60" fmla="*/ 445770 w 3304080"/>
                    <a:gd name="connsiteY60" fmla="*/ 68580 h 461009"/>
                    <a:gd name="connsiteX61" fmla="*/ 125730 w 3304080"/>
                    <a:gd name="connsiteY61" fmla="*/ 91440 h 461009"/>
                    <a:gd name="connsiteX62" fmla="*/ 80010 w 3304080"/>
                    <a:gd name="connsiteY62" fmla="*/ 114300 h 461009"/>
                    <a:gd name="connsiteX63" fmla="*/ 0 w 3304080"/>
                    <a:gd name="connsiteY63" fmla="*/ 137160 h 46100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</a:cxnLst>
                  <a:rect l="l" t="t" r="r" b="b"/>
                  <a:pathLst>
                    <a:path w="3304080" h="461009">
                      <a:moveTo>
                        <a:pt x="0" y="137160"/>
                      </a:moveTo>
                      <a:lnTo>
                        <a:pt x="0" y="137160"/>
                      </a:lnTo>
                      <a:cubicBezTo>
                        <a:pt x="7620" y="186690"/>
                        <a:pt x="7913" y="237918"/>
                        <a:pt x="22860" y="285750"/>
                      </a:cubicBezTo>
                      <a:cubicBezTo>
                        <a:pt x="34761" y="323834"/>
                        <a:pt x="74021" y="323227"/>
                        <a:pt x="102870" y="331470"/>
                      </a:cubicBezTo>
                      <a:cubicBezTo>
                        <a:pt x="114455" y="334780"/>
                        <a:pt x="125730" y="339090"/>
                        <a:pt x="137160" y="342900"/>
                      </a:cubicBezTo>
                      <a:cubicBezTo>
                        <a:pt x="151727" y="364750"/>
                        <a:pt x="170616" y="397940"/>
                        <a:pt x="194310" y="411480"/>
                      </a:cubicBezTo>
                      <a:cubicBezTo>
                        <a:pt x="207949" y="419274"/>
                        <a:pt x="224790" y="419100"/>
                        <a:pt x="240030" y="422910"/>
                      </a:cubicBezTo>
                      <a:cubicBezTo>
                        <a:pt x="255270" y="434340"/>
                        <a:pt x="266817" y="455096"/>
                        <a:pt x="285750" y="457200"/>
                      </a:cubicBezTo>
                      <a:cubicBezTo>
                        <a:pt x="394211" y="469251"/>
                        <a:pt x="429101" y="451326"/>
                        <a:pt x="514350" y="422910"/>
                      </a:cubicBezTo>
                      <a:cubicBezTo>
                        <a:pt x="525780" y="419100"/>
                        <a:pt x="538615" y="418163"/>
                        <a:pt x="548640" y="411480"/>
                      </a:cubicBezTo>
                      <a:cubicBezTo>
                        <a:pt x="571500" y="396240"/>
                        <a:pt x="590022" y="369645"/>
                        <a:pt x="617220" y="365760"/>
                      </a:cubicBezTo>
                      <a:lnTo>
                        <a:pt x="697230" y="354330"/>
                      </a:lnTo>
                      <a:cubicBezTo>
                        <a:pt x="751570" y="318104"/>
                        <a:pt x="718488" y="335814"/>
                        <a:pt x="800100" y="308610"/>
                      </a:cubicBezTo>
                      <a:lnTo>
                        <a:pt x="834390" y="297180"/>
                      </a:lnTo>
                      <a:cubicBezTo>
                        <a:pt x="845820" y="293370"/>
                        <a:pt x="856667" y="286674"/>
                        <a:pt x="868680" y="285750"/>
                      </a:cubicBezTo>
                      <a:lnTo>
                        <a:pt x="1017270" y="274320"/>
                      </a:lnTo>
                      <a:cubicBezTo>
                        <a:pt x="1101040" y="269533"/>
                        <a:pt x="1184910" y="266700"/>
                        <a:pt x="1268730" y="262890"/>
                      </a:cubicBezTo>
                      <a:cubicBezTo>
                        <a:pt x="1348286" y="236371"/>
                        <a:pt x="1262617" y="262130"/>
                        <a:pt x="1417320" y="240030"/>
                      </a:cubicBezTo>
                      <a:cubicBezTo>
                        <a:pt x="1432871" y="237808"/>
                        <a:pt x="1447800" y="232410"/>
                        <a:pt x="1463040" y="228600"/>
                      </a:cubicBezTo>
                      <a:cubicBezTo>
                        <a:pt x="1531620" y="232410"/>
                        <a:pt x="1600352" y="234080"/>
                        <a:pt x="1668780" y="240030"/>
                      </a:cubicBezTo>
                      <a:cubicBezTo>
                        <a:pt x="1688134" y="241713"/>
                        <a:pt x="1706798" y="248084"/>
                        <a:pt x="1725930" y="251460"/>
                      </a:cubicBezTo>
                      <a:cubicBezTo>
                        <a:pt x="1805475" y="265497"/>
                        <a:pt x="1887855" y="274864"/>
                        <a:pt x="1965960" y="297180"/>
                      </a:cubicBezTo>
                      <a:cubicBezTo>
                        <a:pt x="1977545" y="300490"/>
                        <a:pt x="1988820" y="304800"/>
                        <a:pt x="2000250" y="308610"/>
                      </a:cubicBezTo>
                      <a:cubicBezTo>
                        <a:pt x="2237433" y="290365"/>
                        <a:pt x="2277535" y="282187"/>
                        <a:pt x="2594610" y="308610"/>
                      </a:cubicBezTo>
                      <a:cubicBezTo>
                        <a:pt x="2630630" y="311612"/>
                        <a:pt x="2663190" y="331470"/>
                        <a:pt x="2697480" y="342900"/>
                      </a:cubicBezTo>
                      <a:lnTo>
                        <a:pt x="2731770" y="354330"/>
                      </a:lnTo>
                      <a:cubicBezTo>
                        <a:pt x="2743200" y="358140"/>
                        <a:pt x="2754371" y="362838"/>
                        <a:pt x="2766060" y="365760"/>
                      </a:cubicBezTo>
                      <a:cubicBezTo>
                        <a:pt x="2781300" y="369570"/>
                        <a:pt x="2796877" y="372222"/>
                        <a:pt x="2811780" y="377190"/>
                      </a:cubicBezTo>
                      <a:cubicBezTo>
                        <a:pt x="2831245" y="383678"/>
                        <a:pt x="2849880" y="392430"/>
                        <a:pt x="2868930" y="400050"/>
                      </a:cubicBezTo>
                      <a:cubicBezTo>
                        <a:pt x="2918460" y="396240"/>
                        <a:pt x="2969521" y="401420"/>
                        <a:pt x="3017520" y="388620"/>
                      </a:cubicBezTo>
                      <a:cubicBezTo>
                        <a:pt x="3030793" y="385080"/>
                        <a:pt x="3029653" y="362912"/>
                        <a:pt x="3040380" y="354330"/>
                      </a:cubicBezTo>
                      <a:cubicBezTo>
                        <a:pt x="3055225" y="342454"/>
                        <a:pt x="3142481" y="331641"/>
                        <a:pt x="3143250" y="331470"/>
                      </a:cubicBezTo>
                      <a:cubicBezTo>
                        <a:pt x="3155011" y="328856"/>
                        <a:pt x="3166259" y="324270"/>
                        <a:pt x="3177540" y="320040"/>
                      </a:cubicBezTo>
                      <a:cubicBezTo>
                        <a:pt x="3235916" y="298149"/>
                        <a:pt x="3228458" y="300296"/>
                        <a:pt x="3280410" y="274320"/>
                      </a:cubicBezTo>
                      <a:cubicBezTo>
                        <a:pt x="3288030" y="262890"/>
                        <a:pt x="3308372" y="252785"/>
                        <a:pt x="3303270" y="240030"/>
                      </a:cubicBezTo>
                      <a:cubicBezTo>
                        <a:pt x="3296942" y="224210"/>
                        <a:pt x="3273370" y="223498"/>
                        <a:pt x="3257550" y="217170"/>
                      </a:cubicBezTo>
                      <a:cubicBezTo>
                        <a:pt x="3235177" y="208221"/>
                        <a:pt x="3188970" y="194310"/>
                        <a:pt x="3188970" y="194310"/>
                      </a:cubicBezTo>
                      <a:cubicBezTo>
                        <a:pt x="3181350" y="182880"/>
                        <a:pt x="3179753" y="161625"/>
                        <a:pt x="3166110" y="160020"/>
                      </a:cubicBezTo>
                      <a:cubicBezTo>
                        <a:pt x="3072797" y="149042"/>
                        <a:pt x="3024497" y="163991"/>
                        <a:pt x="2948940" y="182880"/>
                      </a:cubicBezTo>
                      <a:lnTo>
                        <a:pt x="2823210" y="148590"/>
                      </a:lnTo>
                      <a:cubicBezTo>
                        <a:pt x="2811625" y="145280"/>
                        <a:pt x="2799696" y="142548"/>
                        <a:pt x="2788920" y="137160"/>
                      </a:cubicBezTo>
                      <a:cubicBezTo>
                        <a:pt x="2776633" y="131017"/>
                        <a:pt x="2767662" y="118644"/>
                        <a:pt x="2754630" y="114300"/>
                      </a:cubicBezTo>
                      <a:cubicBezTo>
                        <a:pt x="2732644" y="106971"/>
                        <a:pt x="2708673" y="107897"/>
                        <a:pt x="2686050" y="102870"/>
                      </a:cubicBezTo>
                      <a:cubicBezTo>
                        <a:pt x="2674289" y="100256"/>
                        <a:pt x="2663345" y="94750"/>
                        <a:pt x="2651760" y="91440"/>
                      </a:cubicBezTo>
                      <a:cubicBezTo>
                        <a:pt x="2636655" y="87124"/>
                        <a:pt x="2621145" y="84326"/>
                        <a:pt x="2606040" y="80010"/>
                      </a:cubicBezTo>
                      <a:cubicBezTo>
                        <a:pt x="2491257" y="47215"/>
                        <a:pt x="2668958" y="92882"/>
                        <a:pt x="2526030" y="57150"/>
                      </a:cubicBezTo>
                      <a:cubicBezTo>
                        <a:pt x="2495550" y="60960"/>
                        <a:pt x="2464225" y="60498"/>
                        <a:pt x="2434590" y="68580"/>
                      </a:cubicBezTo>
                      <a:cubicBezTo>
                        <a:pt x="2421337" y="72194"/>
                        <a:pt x="2414023" y="90816"/>
                        <a:pt x="2400300" y="91440"/>
                      </a:cubicBezTo>
                      <a:lnTo>
                        <a:pt x="2183130" y="80010"/>
                      </a:lnTo>
                      <a:cubicBezTo>
                        <a:pt x="2167890" y="76200"/>
                        <a:pt x="2152546" y="72784"/>
                        <a:pt x="2137410" y="68580"/>
                      </a:cubicBezTo>
                      <a:cubicBezTo>
                        <a:pt x="2083959" y="53733"/>
                        <a:pt x="2032110" y="31980"/>
                        <a:pt x="1977390" y="22860"/>
                      </a:cubicBezTo>
                      <a:cubicBezTo>
                        <a:pt x="1889647" y="8236"/>
                        <a:pt x="1931535" y="15975"/>
                        <a:pt x="1851660" y="0"/>
                      </a:cubicBezTo>
                      <a:cubicBezTo>
                        <a:pt x="1786890" y="3810"/>
                        <a:pt x="1720156" y="-4853"/>
                        <a:pt x="1657350" y="11430"/>
                      </a:cubicBezTo>
                      <a:cubicBezTo>
                        <a:pt x="1488603" y="55179"/>
                        <a:pt x="1589233" y="60651"/>
                        <a:pt x="1508760" y="114300"/>
                      </a:cubicBezTo>
                      <a:cubicBezTo>
                        <a:pt x="1498735" y="120983"/>
                        <a:pt x="1485900" y="121920"/>
                        <a:pt x="1474470" y="125730"/>
                      </a:cubicBezTo>
                      <a:cubicBezTo>
                        <a:pt x="1360170" y="121920"/>
                        <a:pt x="1245337" y="125968"/>
                        <a:pt x="1131570" y="114300"/>
                      </a:cubicBezTo>
                      <a:cubicBezTo>
                        <a:pt x="1063662" y="107335"/>
                        <a:pt x="1031365" y="74240"/>
                        <a:pt x="971550" y="57150"/>
                      </a:cubicBezTo>
                      <a:cubicBezTo>
                        <a:pt x="899789" y="36647"/>
                        <a:pt x="859423" y="32968"/>
                        <a:pt x="788670" y="22860"/>
                      </a:cubicBezTo>
                      <a:cubicBezTo>
                        <a:pt x="710471" y="-3206"/>
                        <a:pt x="736116" y="478"/>
                        <a:pt x="594360" y="22860"/>
                      </a:cubicBezTo>
                      <a:cubicBezTo>
                        <a:pt x="574094" y="26060"/>
                        <a:pt x="556421" y="38516"/>
                        <a:pt x="537210" y="45720"/>
                      </a:cubicBezTo>
                      <a:cubicBezTo>
                        <a:pt x="505378" y="57657"/>
                        <a:pt x="481053" y="63876"/>
                        <a:pt x="445770" y="68580"/>
                      </a:cubicBezTo>
                      <a:cubicBezTo>
                        <a:pt x="341401" y="82496"/>
                        <a:pt x="229287" y="85687"/>
                        <a:pt x="125730" y="91440"/>
                      </a:cubicBezTo>
                      <a:cubicBezTo>
                        <a:pt x="110490" y="99060"/>
                        <a:pt x="94804" y="105846"/>
                        <a:pt x="80010" y="114300"/>
                      </a:cubicBezTo>
                      <a:cubicBezTo>
                        <a:pt x="-16540" y="169471"/>
                        <a:pt x="13335" y="133350"/>
                        <a:pt x="0" y="137160"/>
                      </a:cubicBezTo>
                      <a:close/>
                    </a:path>
                  </a:pathLst>
                </a:custGeom>
                <a:solidFill>
                  <a:srgbClr val="0DF4EA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" name="Freeform: Shape 10">
                  <a:extLst>
                    <a:ext uri="{FF2B5EF4-FFF2-40B4-BE49-F238E27FC236}">
                      <a16:creationId xmlns:a16="http://schemas.microsoft.com/office/drawing/2014/main" id="{9E6239BC-6379-474E-A72B-F610AA51FBF2}"/>
                    </a:ext>
                  </a:extLst>
                </p:cNvPr>
                <p:cNvSpPr/>
                <p:nvPr/>
              </p:nvSpPr>
              <p:spPr>
                <a:xfrm>
                  <a:off x="1394460" y="948690"/>
                  <a:ext cx="3280410" cy="1033274"/>
                </a:xfrm>
                <a:custGeom>
                  <a:avLst/>
                  <a:gdLst>
                    <a:gd name="connsiteX0" fmla="*/ 0 w 3280410"/>
                    <a:gd name="connsiteY0" fmla="*/ 800100 h 1033274"/>
                    <a:gd name="connsiteX1" fmla="*/ 0 w 3280410"/>
                    <a:gd name="connsiteY1" fmla="*/ 800100 h 1033274"/>
                    <a:gd name="connsiteX2" fmla="*/ 114300 w 3280410"/>
                    <a:gd name="connsiteY2" fmla="*/ 731520 h 1033274"/>
                    <a:gd name="connsiteX3" fmla="*/ 171450 w 3280410"/>
                    <a:gd name="connsiteY3" fmla="*/ 742950 h 1033274"/>
                    <a:gd name="connsiteX4" fmla="*/ 240030 w 3280410"/>
                    <a:gd name="connsiteY4" fmla="*/ 777240 h 1033274"/>
                    <a:gd name="connsiteX5" fmla="*/ 274320 w 3280410"/>
                    <a:gd name="connsiteY5" fmla="*/ 800100 h 1033274"/>
                    <a:gd name="connsiteX6" fmla="*/ 308610 w 3280410"/>
                    <a:gd name="connsiteY6" fmla="*/ 811530 h 1033274"/>
                    <a:gd name="connsiteX7" fmla="*/ 342900 w 3280410"/>
                    <a:gd name="connsiteY7" fmla="*/ 834390 h 1033274"/>
                    <a:gd name="connsiteX8" fmla="*/ 491490 w 3280410"/>
                    <a:gd name="connsiteY8" fmla="*/ 845820 h 1033274"/>
                    <a:gd name="connsiteX9" fmla="*/ 594360 w 3280410"/>
                    <a:gd name="connsiteY9" fmla="*/ 868680 h 1033274"/>
                    <a:gd name="connsiteX10" fmla="*/ 800100 w 3280410"/>
                    <a:gd name="connsiteY10" fmla="*/ 880110 h 1033274"/>
                    <a:gd name="connsiteX11" fmla="*/ 845820 w 3280410"/>
                    <a:gd name="connsiteY11" fmla="*/ 891540 h 1033274"/>
                    <a:gd name="connsiteX12" fmla="*/ 1062990 w 3280410"/>
                    <a:gd name="connsiteY12" fmla="*/ 902970 h 1033274"/>
                    <a:gd name="connsiteX13" fmla="*/ 1074420 w 3280410"/>
                    <a:gd name="connsiteY13" fmla="*/ 937260 h 1033274"/>
                    <a:gd name="connsiteX14" fmla="*/ 1108710 w 3280410"/>
                    <a:gd name="connsiteY14" fmla="*/ 948690 h 1033274"/>
                    <a:gd name="connsiteX15" fmla="*/ 1497330 w 3280410"/>
                    <a:gd name="connsiteY15" fmla="*/ 925830 h 1033274"/>
                    <a:gd name="connsiteX16" fmla="*/ 1531620 w 3280410"/>
                    <a:gd name="connsiteY16" fmla="*/ 914400 h 1033274"/>
                    <a:gd name="connsiteX17" fmla="*/ 1577340 w 3280410"/>
                    <a:gd name="connsiteY17" fmla="*/ 902970 h 1033274"/>
                    <a:gd name="connsiteX18" fmla="*/ 1851660 w 3280410"/>
                    <a:gd name="connsiteY18" fmla="*/ 891540 h 1033274"/>
                    <a:gd name="connsiteX19" fmla="*/ 1965960 w 3280410"/>
                    <a:gd name="connsiteY19" fmla="*/ 845820 h 1033274"/>
                    <a:gd name="connsiteX20" fmla="*/ 2000250 w 3280410"/>
                    <a:gd name="connsiteY20" fmla="*/ 834390 h 1033274"/>
                    <a:gd name="connsiteX21" fmla="*/ 2240280 w 3280410"/>
                    <a:gd name="connsiteY21" fmla="*/ 845820 h 1033274"/>
                    <a:gd name="connsiteX22" fmla="*/ 2308860 w 3280410"/>
                    <a:gd name="connsiteY22" fmla="*/ 880110 h 1033274"/>
                    <a:gd name="connsiteX23" fmla="*/ 2434590 w 3280410"/>
                    <a:gd name="connsiteY23" fmla="*/ 914400 h 1033274"/>
                    <a:gd name="connsiteX24" fmla="*/ 2571750 w 3280410"/>
                    <a:gd name="connsiteY24" fmla="*/ 902970 h 1033274"/>
                    <a:gd name="connsiteX25" fmla="*/ 2697480 w 3280410"/>
                    <a:gd name="connsiteY25" fmla="*/ 845820 h 1033274"/>
                    <a:gd name="connsiteX26" fmla="*/ 2731770 w 3280410"/>
                    <a:gd name="connsiteY26" fmla="*/ 834390 h 1033274"/>
                    <a:gd name="connsiteX27" fmla="*/ 2800350 w 3280410"/>
                    <a:gd name="connsiteY27" fmla="*/ 800100 h 1033274"/>
                    <a:gd name="connsiteX28" fmla="*/ 2891790 w 3280410"/>
                    <a:gd name="connsiteY28" fmla="*/ 811530 h 1033274"/>
                    <a:gd name="connsiteX29" fmla="*/ 2937510 w 3280410"/>
                    <a:gd name="connsiteY29" fmla="*/ 822960 h 1033274"/>
                    <a:gd name="connsiteX30" fmla="*/ 3017520 w 3280410"/>
                    <a:gd name="connsiteY30" fmla="*/ 811530 h 1033274"/>
                    <a:gd name="connsiteX31" fmla="*/ 3051810 w 3280410"/>
                    <a:gd name="connsiteY31" fmla="*/ 800100 h 1033274"/>
                    <a:gd name="connsiteX32" fmla="*/ 3120390 w 3280410"/>
                    <a:gd name="connsiteY32" fmla="*/ 800100 h 1033274"/>
                    <a:gd name="connsiteX33" fmla="*/ 3108960 w 3280410"/>
                    <a:gd name="connsiteY33" fmla="*/ 640080 h 1033274"/>
                    <a:gd name="connsiteX34" fmla="*/ 3097530 w 3280410"/>
                    <a:gd name="connsiteY34" fmla="*/ 605790 h 1033274"/>
                    <a:gd name="connsiteX35" fmla="*/ 3108960 w 3280410"/>
                    <a:gd name="connsiteY35" fmla="*/ 537210 h 1033274"/>
                    <a:gd name="connsiteX36" fmla="*/ 3120390 w 3280410"/>
                    <a:gd name="connsiteY36" fmla="*/ 365760 h 1033274"/>
                    <a:gd name="connsiteX37" fmla="*/ 3131820 w 3280410"/>
                    <a:gd name="connsiteY37" fmla="*/ 274320 h 1033274"/>
                    <a:gd name="connsiteX38" fmla="*/ 3108960 w 3280410"/>
                    <a:gd name="connsiteY38" fmla="*/ 194310 h 1033274"/>
                    <a:gd name="connsiteX39" fmla="*/ 3120390 w 3280410"/>
                    <a:gd name="connsiteY39" fmla="*/ 45720 h 1033274"/>
                    <a:gd name="connsiteX40" fmla="*/ 3131820 w 3280410"/>
                    <a:gd name="connsiteY40" fmla="*/ 11430 h 1033274"/>
                    <a:gd name="connsiteX41" fmla="*/ 3166110 w 3280410"/>
                    <a:gd name="connsiteY41" fmla="*/ 0 h 1033274"/>
                    <a:gd name="connsiteX42" fmla="*/ 3246120 w 3280410"/>
                    <a:gd name="connsiteY42" fmla="*/ 11430 h 1033274"/>
                    <a:gd name="connsiteX43" fmla="*/ 3280410 w 3280410"/>
                    <a:gd name="connsiteY43" fmla="*/ 80010 h 1033274"/>
                    <a:gd name="connsiteX44" fmla="*/ 3268980 w 3280410"/>
                    <a:gd name="connsiteY44" fmla="*/ 297180 h 1033274"/>
                    <a:gd name="connsiteX45" fmla="*/ 3246120 w 3280410"/>
                    <a:gd name="connsiteY45" fmla="*/ 491490 h 1033274"/>
                    <a:gd name="connsiteX46" fmla="*/ 3234690 w 3280410"/>
                    <a:gd name="connsiteY46" fmla="*/ 685800 h 1033274"/>
                    <a:gd name="connsiteX47" fmla="*/ 3211830 w 3280410"/>
                    <a:gd name="connsiteY47" fmla="*/ 765810 h 1033274"/>
                    <a:gd name="connsiteX48" fmla="*/ 3200400 w 3280410"/>
                    <a:gd name="connsiteY48" fmla="*/ 811530 h 1033274"/>
                    <a:gd name="connsiteX49" fmla="*/ 3120390 w 3280410"/>
                    <a:gd name="connsiteY49" fmla="*/ 937260 h 1033274"/>
                    <a:gd name="connsiteX50" fmla="*/ 3086100 w 3280410"/>
                    <a:gd name="connsiteY50" fmla="*/ 948690 h 1033274"/>
                    <a:gd name="connsiteX51" fmla="*/ 3051810 w 3280410"/>
                    <a:gd name="connsiteY51" fmla="*/ 971550 h 1033274"/>
                    <a:gd name="connsiteX52" fmla="*/ 3006090 w 3280410"/>
                    <a:gd name="connsiteY52" fmla="*/ 982980 h 1033274"/>
                    <a:gd name="connsiteX53" fmla="*/ 2971800 w 3280410"/>
                    <a:gd name="connsiteY53" fmla="*/ 994410 h 1033274"/>
                    <a:gd name="connsiteX54" fmla="*/ 2720340 w 3280410"/>
                    <a:gd name="connsiteY54" fmla="*/ 982980 h 1033274"/>
                    <a:gd name="connsiteX55" fmla="*/ 2434590 w 3280410"/>
                    <a:gd name="connsiteY55" fmla="*/ 982980 h 1033274"/>
                    <a:gd name="connsiteX56" fmla="*/ 2194560 w 3280410"/>
                    <a:gd name="connsiteY56" fmla="*/ 994410 h 1033274"/>
                    <a:gd name="connsiteX57" fmla="*/ 2114550 w 3280410"/>
                    <a:gd name="connsiteY57" fmla="*/ 1017270 h 1033274"/>
                    <a:gd name="connsiteX58" fmla="*/ 2000250 w 3280410"/>
                    <a:gd name="connsiteY58" fmla="*/ 1005840 h 1033274"/>
                    <a:gd name="connsiteX59" fmla="*/ 1931670 w 3280410"/>
                    <a:gd name="connsiteY59" fmla="*/ 982980 h 1033274"/>
                    <a:gd name="connsiteX60" fmla="*/ 1874520 w 3280410"/>
                    <a:gd name="connsiteY60" fmla="*/ 971550 h 1033274"/>
                    <a:gd name="connsiteX61" fmla="*/ 1657350 w 3280410"/>
                    <a:gd name="connsiteY61" fmla="*/ 982980 h 1033274"/>
                    <a:gd name="connsiteX62" fmla="*/ 1600200 w 3280410"/>
                    <a:gd name="connsiteY62" fmla="*/ 994410 h 1033274"/>
                    <a:gd name="connsiteX63" fmla="*/ 1531620 w 3280410"/>
                    <a:gd name="connsiteY63" fmla="*/ 1005840 h 1033274"/>
                    <a:gd name="connsiteX64" fmla="*/ 1337310 w 3280410"/>
                    <a:gd name="connsiteY64" fmla="*/ 994410 h 1033274"/>
                    <a:gd name="connsiteX65" fmla="*/ 1234440 w 3280410"/>
                    <a:gd name="connsiteY65" fmla="*/ 971550 h 1033274"/>
                    <a:gd name="connsiteX66" fmla="*/ 1200150 w 3280410"/>
                    <a:gd name="connsiteY66" fmla="*/ 960120 h 1033274"/>
                    <a:gd name="connsiteX67" fmla="*/ 1143000 w 3280410"/>
                    <a:gd name="connsiteY67" fmla="*/ 948690 h 1033274"/>
                    <a:gd name="connsiteX68" fmla="*/ 1005840 w 3280410"/>
                    <a:gd name="connsiteY68" fmla="*/ 960120 h 1033274"/>
                    <a:gd name="connsiteX69" fmla="*/ 937260 w 3280410"/>
                    <a:gd name="connsiteY69" fmla="*/ 982980 h 1033274"/>
                    <a:gd name="connsiteX70" fmla="*/ 811530 w 3280410"/>
                    <a:gd name="connsiteY70" fmla="*/ 1005840 h 1033274"/>
                    <a:gd name="connsiteX71" fmla="*/ 491490 w 3280410"/>
                    <a:gd name="connsiteY71" fmla="*/ 1017270 h 1033274"/>
                    <a:gd name="connsiteX72" fmla="*/ 217170 w 3280410"/>
                    <a:gd name="connsiteY72" fmla="*/ 1017270 h 1033274"/>
                    <a:gd name="connsiteX73" fmla="*/ 182880 w 3280410"/>
                    <a:gd name="connsiteY73" fmla="*/ 994410 h 1033274"/>
                    <a:gd name="connsiteX74" fmla="*/ 68580 w 3280410"/>
                    <a:gd name="connsiteY74" fmla="*/ 982980 h 1033274"/>
                    <a:gd name="connsiteX75" fmla="*/ 45720 w 3280410"/>
                    <a:gd name="connsiteY75" fmla="*/ 777240 h 1033274"/>
                    <a:gd name="connsiteX76" fmla="*/ 102870 w 3280410"/>
                    <a:gd name="connsiteY76" fmla="*/ 777240 h 103327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</a:cxnLst>
                  <a:rect l="l" t="t" r="r" b="b"/>
                  <a:pathLst>
                    <a:path w="3280410" h="1033274">
                      <a:moveTo>
                        <a:pt x="0" y="800100"/>
                      </a:moveTo>
                      <a:lnTo>
                        <a:pt x="0" y="800100"/>
                      </a:lnTo>
                      <a:cubicBezTo>
                        <a:pt x="6812" y="795234"/>
                        <a:pt x="79429" y="731520"/>
                        <a:pt x="114300" y="731520"/>
                      </a:cubicBezTo>
                      <a:cubicBezTo>
                        <a:pt x="133727" y="731520"/>
                        <a:pt x="152400" y="739140"/>
                        <a:pt x="171450" y="742950"/>
                      </a:cubicBezTo>
                      <a:cubicBezTo>
                        <a:pt x="269720" y="808464"/>
                        <a:pt x="145386" y="729918"/>
                        <a:pt x="240030" y="777240"/>
                      </a:cubicBezTo>
                      <a:cubicBezTo>
                        <a:pt x="252317" y="783383"/>
                        <a:pt x="262033" y="793957"/>
                        <a:pt x="274320" y="800100"/>
                      </a:cubicBezTo>
                      <a:cubicBezTo>
                        <a:pt x="285096" y="805488"/>
                        <a:pt x="297834" y="806142"/>
                        <a:pt x="308610" y="811530"/>
                      </a:cubicBezTo>
                      <a:cubicBezTo>
                        <a:pt x="320897" y="817673"/>
                        <a:pt x="329398" y="831858"/>
                        <a:pt x="342900" y="834390"/>
                      </a:cubicBezTo>
                      <a:cubicBezTo>
                        <a:pt x="391725" y="843545"/>
                        <a:pt x="441960" y="842010"/>
                        <a:pt x="491490" y="845820"/>
                      </a:cubicBezTo>
                      <a:cubicBezTo>
                        <a:pt x="515381" y="851793"/>
                        <a:pt x="572110" y="866745"/>
                        <a:pt x="594360" y="868680"/>
                      </a:cubicBezTo>
                      <a:cubicBezTo>
                        <a:pt x="662788" y="874630"/>
                        <a:pt x="731520" y="876300"/>
                        <a:pt x="800100" y="880110"/>
                      </a:cubicBezTo>
                      <a:cubicBezTo>
                        <a:pt x="815340" y="883920"/>
                        <a:pt x="830170" y="890179"/>
                        <a:pt x="845820" y="891540"/>
                      </a:cubicBezTo>
                      <a:cubicBezTo>
                        <a:pt x="918038" y="897820"/>
                        <a:pt x="991908" y="888754"/>
                        <a:pt x="1062990" y="902970"/>
                      </a:cubicBezTo>
                      <a:cubicBezTo>
                        <a:pt x="1074804" y="905333"/>
                        <a:pt x="1065901" y="928741"/>
                        <a:pt x="1074420" y="937260"/>
                      </a:cubicBezTo>
                      <a:cubicBezTo>
                        <a:pt x="1082939" y="945779"/>
                        <a:pt x="1097280" y="944880"/>
                        <a:pt x="1108710" y="948690"/>
                      </a:cubicBezTo>
                      <a:cubicBezTo>
                        <a:pt x="1353824" y="918051"/>
                        <a:pt x="990968" y="960752"/>
                        <a:pt x="1497330" y="925830"/>
                      </a:cubicBezTo>
                      <a:cubicBezTo>
                        <a:pt x="1509350" y="925001"/>
                        <a:pt x="1520035" y="917710"/>
                        <a:pt x="1531620" y="914400"/>
                      </a:cubicBezTo>
                      <a:cubicBezTo>
                        <a:pt x="1546725" y="910084"/>
                        <a:pt x="1561671" y="904089"/>
                        <a:pt x="1577340" y="902970"/>
                      </a:cubicBezTo>
                      <a:cubicBezTo>
                        <a:pt x="1668627" y="896450"/>
                        <a:pt x="1760220" y="895350"/>
                        <a:pt x="1851660" y="891540"/>
                      </a:cubicBezTo>
                      <a:cubicBezTo>
                        <a:pt x="1918933" y="857904"/>
                        <a:pt x="1881216" y="874068"/>
                        <a:pt x="1965960" y="845820"/>
                      </a:cubicBezTo>
                      <a:lnTo>
                        <a:pt x="2000250" y="834390"/>
                      </a:lnTo>
                      <a:cubicBezTo>
                        <a:pt x="2080260" y="838200"/>
                        <a:pt x="2160456" y="839168"/>
                        <a:pt x="2240280" y="845820"/>
                      </a:cubicBezTo>
                      <a:cubicBezTo>
                        <a:pt x="2274756" y="848693"/>
                        <a:pt x="2279193" y="865276"/>
                        <a:pt x="2308860" y="880110"/>
                      </a:cubicBezTo>
                      <a:cubicBezTo>
                        <a:pt x="2363927" y="907644"/>
                        <a:pt x="2372429" y="904040"/>
                        <a:pt x="2434590" y="914400"/>
                      </a:cubicBezTo>
                      <a:cubicBezTo>
                        <a:pt x="2480310" y="910590"/>
                        <a:pt x="2526496" y="910512"/>
                        <a:pt x="2571750" y="902970"/>
                      </a:cubicBezTo>
                      <a:cubicBezTo>
                        <a:pt x="2641898" y="891279"/>
                        <a:pt x="2637653" y="875734"/>
                        <a:pt x="2697480" y="845820"/>
                      </a:cubicBezTo>
                      <a:cubicBezTo>
                        <a:pt x="2708256" y="840432"/>
                        <a:pt x="2720994" y="839778"/>
                        <a:pt x="2731770" y="834390"/>
                      </a:cubicBezTo>
                      <a:cubicBezTo>
                        <a:pt x="2820400" y="790075"/>
                        <a:pt x="2714161" y="828830"/>
                        <a:pt x="2800350" y="800100"/>
                      </a:cubicBezTo>
                      <a:cubicBezTo>
                        <a:pt x="2830830" y="803910"/>
                        <a:pt x="2861491" y="806480"/>
                        <a:pt x="2891790" y="811530"/>
                      </a:cubicBezTo>
                      <a:cubicBezTo>
                        <a:pt x="2907285" y="814113"/>
                        <a:pt x="2921801" y="822960"/>
                        <a:pt x="2937510" y="822960"/>
                      </a:cubicBezTo>
                      <a:cubicBezTo>
                        <a:pt x="2964451" y="822960"/>
                        <a:pt x="2990850" y="815340"/>
                        <a:pt x="3017520" y="811530"/>
                      </a:cubicBezTo>
                      <a:cubicBezTo>
                        <a:pt x="3028950" y="807720"/>
                        <a:pt x="3039762" y="800100"/>
                        <a:pt x="3051810" y="800100"/>
                      </a:cubicBezTo>
                      <a:cubicBezTo>
                        <a:pt x="3143250" y="800100"/>
                        <a:pt x="3028950" y="830580"/>
                        <a:pt x="3120390" y="800100"/>
                      </a:cubicBezTo>
                      <a:cubicBezTo>
                        <a:pt x="3116580" y="746760"/>
                        <a:pt x="3115208" y="693190"/>
                        <a:pt x="3108960" y="640080"/>
                      </a:cubicBezTo>
                      <a:cubicBezTo>
                        <a:pt x="3107552" y="628114"/>
                        <a:pt x="3097530" y="617838"/>
                        <a:pt x="3097530" y="605790"/>
                      </a:cubicBezTo>
                      <a:cubicBezTo>
                        <a:pt x="3097530" y="582615"/>
                        <a:pt x="3105150" y="560070"/>
                        <a:pt x="3108960" y="537210"/>
                      </a:cubicBezTo>
                      <a:cubicBezTo>
                        <a:pt x="3112770" y="480060"/>
                        <a:pt x="3115428" y="422822"/>
                        <a:pt x="3120390" y="365760"/>
                      </a:cubicBezTo>
                      <a:cubicBezTo>
                        <a:pt x="3123051" y="335158"/>
                        <a:pt x="3131820" y="305037"/>
                        <a:pt x="3131820" y="274320"/>
                      </a:cubicBezTo>
                      <a:cubicBezTo>
                        <a:pt x="3131820" y="259968"/>
                        <a:pt x="3114350" y="210480"/>
                        <a:pt x="3108960" y="194310"/>
                      </a:cubicBezTo>
                      <a:cubicBezTo>
                        <a:pt x="3112770" y="144780"/>
                        <a:pt x="3114228" y="95013"/>
                        <a:pt x="3120390" y="45720"/>
                      </a:cubicBezTo>
                      <a:cubicBezTo>
                        <a:pt x="3121884" y="33765"/>
                        <a:pt x="3123301" y="19949"/>
                        <a:pt x="3131820" y="11430"/>
                      </a:cubicBezTo>
                      <a:cubicBezTo>
                        <a:pt x="3140339" y="2911"/>
                        <a:pt x="3154680" y="3810"/>
                        <a:pt x="3166110" y="0"/>
                      </a:cubicBezTo>
                      <a:cubicBezTo>
                        <a:pt x="3192780" y="3810"/>
                        <a:pt x="3221501" y="488"/>
                        <a:pt x="3246120" y="11430"/>
                      </a:cubicBezTo>
                      <a:cubicBezTo>
                        <a:pt x="3263461" y="19137"/>
                        <a:pt x="3275338" y="64795"/>
                        <a:pt x="3280410" y="80010"/>
                      </a:cubicBezTo>
                      <a:cubicBezTo>
                        <a:pt x="3276600" y="152400"/>
                        <a:pt x="3273967" y="224862"/>
                        <a:pt x="3268980" y="297180"/>
                      </a:cubicBezTo>
                      <a:cubicBezTo>
                        <a:pt x="3263336" y="379022"/>
                        <a:pt x="3257008" y="415273"/>
                        <a:pt x="3246120" y="491490"/>
                      </a:cubicBezTo>
                      <a:cubicBezTo>
                        <a:pt x="3242310" y="556260"/>
                        <a:pt x="3240841" y="621210"/>
                        <a:pt x="3234690" y="685800"/>
                      </a:cubicBezTo>
                      <a:cubicBezTo>
                        <a:pt x="3232138" y="712599"/>
                        <a:pt x="3219178" y="740094"/>
                        <a:pt x="3211830" y="765810"/>
                      </a:cubicBezTo>
                      <a:cubicBezTo>
                        <a:pt x="3207514" y="780915"/>
                        <a:pt x="3206442" y="797029"/>
                        <a:pt x="3200400" y="811530"/>
                      </a:cubicBezTo>
                      <a:cubicBezTo>
                        <a:pt x="3183341" y="852471"/>
                        <a:pt x="3161752" y="909685"/>
                        <a:pt x="3120390" y="937260"/>
                      </a:cubicBezTo>
                      <a:cubicBezTo>
                        <a:pt x="3110365" y="943943"/>
                        <a:pt x="3096876" y="943302"/>
                        <a:pt x="3086100" y="948690"/>
                      </a:cubicBezTo>
                      <a:cubicBezTo>
                        <a:pt x="3073813" y="954833"/>
                        <a:pt x="3064436" y="966139"/>
                        <a:pt x="3051810" y="971550"/>
                      </a:cubicBezTo>
                      <a:cubicBezTo>
                        <a:pt x="3037371" y="977738"/>
                        <a:pt x="3021195" y="978664"/>
                        <a:pt x="3006090" y="982980"/>
                      </a:cubicBezTo>
                      <a:cubicBezTo>
                        <a:pt x="2994505" y="986290"/>
                        <a:pt x="2983230" y="990600"/>
                        <a:pt x="2971800" y="994410"/>
                      </a:cubicBezTo>
                      <a:cubicBezTo>
                        <a:pt x="2887980" y="990600"/>
                        <a:pt x="2804247" y="982980"/>
                        <a:pt x="2720340" y="982980"/>
                      </a:cubicBezTo>
                      <a:cubicBezTo>
                        <a:pt x="2404138" y="982980"/>
                        <a:pt x="2598936" y="1010371"/>
                        <a:pt x="2434590" y="982980"/>
                      </a:cubicBezTo>
                      <a:cubicBezTo>
                        <a:pt x="2354580" y="986790"/>
                        <a:pt x="2274406" y="988022"/>
                        <a:pt x="2194560" y="994410"/>
                      </a:cubicBezTo>
                      <a:cubicBezTo>
                        <a:pt x="2175676" y="995921"/>
                        <a:pt x="2134196" y="1010721"/>
                        <a:pt x="2114550" y="1017270"/>
                      </a:cubicBezTo>
                      <a:cubicBezTo>
                        <a:pt x="2076450" y="1013460"/>
                        <a:pt x="2037884" y="1012896"/>
                        <a:pt x="2000250" y="1005840"/>
                      </a:cubicBezTo>
                      <a:cubicBezTo>
                        <a:pt x="1976566" y="1001399"/>
                        <a:pt x="1955299" y="987706"/>
                        <a:pt x="1931670" y="982980"/>
                      </a:cubicBezTo>
                      <a:lnTo>
                        <a:pt x="1874520" y="971550"/>
                      </a:lnTo>
                      <a:cubicBezTo>
                        <a:pt x="1802130" y="975360"/>
                        <a:pt x="1729590" y="976960"/>
                        <a:pt x="1657350" y="982980"/>
                      </a:cubicBezTo>
                      <a:cubicBezTo>
                        <a:pt x="1637990" y="984593"/>
                        <a:pt x="1619314" y="990935"/>
                        <a:pt x="1600200" y="994410"/>
                      </a:cubicBezTo>
                      <a:cubicBezTo>
                        <a:pt x="1577398" y="998556"/>
                        <a:pt x="1554480" y="1002030"/>
                        <a:pt x="1531620" y="1005840"/>
                      </a:cubicBezTo>
                      <a:cubicBezTo>
                        <a:pt x="1466850" y="1002030"/>
                        <a:pt x="1401926" y="1000284"/>
                        <a:pt x="1337310" y="994410"/>
                      </a:cubicBezTo>
                      <a:cubicBezTo>
                        <a:pt x="1320025" y="992839"/>
                        <a:pt x="1254316" y="977229"/>
                        <a:pt x="1234440" y="971550"/>
                      </a:cubicBezTo>
                      <a:cubicBezTo>
                        <a:pt x="1222855" y="968240"/>
                        <a:pt x="1211839" y="963042"/>
                        <a:pt x="1200150" y="960120"/>
                      </a:cubicBezTo>
                      <a:cubicBezTo>
                        <a:pt x="1181303" y="955408"/>
                        <a:pt x="1162050" y="952500"/>
                        <a:pt x="1143000" y="948690"/>
                      </a:cubicBezTo>
                      <a:cubicBezTo>
                        <a:pt x="1097280" y="952500"/>
                        <a:pt x="1051094" y="952578"/>
                        <a:pt x="1005840" y="960120"/>
                      </a:cubicBezTo>
                      <a:cubicBezTo>
                        <a:pt x="982071" y="964081"/>
                        <a:pt x="960637" y="977136"/>
                        <a:pt x="937260" y="982980"/>
                      </a:cubicBezTo>
                      <a:cubicBezTo>
                        <a:pt x="890169" y="994753"/>
                        <a:pt x="864620" y="1002806"/>
                        <a:pt x="811530" y="1005840"/>
                      </a:cubicBezTo>
                      <a:cubicBezTo>
                        <a:pt x="704956" y="1011930"/>
                        <a:pt x="598170" y="1013460"/>
                        <a:pt x="491490" y="1017270"/>
                      </a:cubicBezTo>
                      <a:cubicBezTo>
                        <a:pt x="376941" y="1036362"/>
                        <a:pt x="381494" y="1040745"/>
                        <a:pt x="217170" y="1017270"/>
                      </a:cubicBezTo>
                      <a:cubicBezTo>
                        <a:pt x="203571" y="1015327"/>
                        <a:pt x="196265" y="997499"/>
                        <a:pt x="182880" y="994410"/>
                      </a:cubicBezTo>
                      <a:cubicBezTo>
                        <a:pt x="145571" y="985800"/>
                        <a:pt x="106680" y="986790"/>
                        <a:pt x="68580" y="982980"/>
                      </a:cubicBezTo>
                      <a:cubicBezTo>
                        <a:pt x="14019" y="901138"/>
                        <a:pt x="45720" y="962427"/>
                        <a:pt x="45720" y="777240"/>
                      </a:cubicBezTo>
                      <a:lnTo>
                        <a:pt x="102870" y="777240"/>
                      </a:lnTo>
                    </a:path>
                  </a:pathLst>
                </a:custGeom>
                <a:solidFill>
                  <a:srgbClr val="0DF4EA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</p:grpSp>
    </p:spTree>
    <p:extLst>
      <p:ext uri="{BB962C8B-B14F-4D97-AF65-F5344CB8AC3E}">
        <p14:creationId xmlns:p14="http://schemas.microsoft.com/office/powerpoint/2010/main" val="42302166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422"/>
    </mc:Choice>
    <mc:Fallback xmlns="">
      <p:transition spd="slow" advTm="5422"/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0BDDAA-61AB-4553-B097-B72B4C560E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526415"/>
          </a:xfrm>
        </p:spPr>
        <p:txBody>
          <a:bodyPr>
            <a:normAutofit fontScale="90000"/>
          </a:bodyPr>
          <a:lstStyle/>
          <a:p>
            <a:r>
              <a:rPr lang="en-US" dirty="0"/>
              <a:t> </a:t>
            </a:r>
            <a:br>
              <a:rPr lang="en-US" dirty="0"/>
            </a:br>
            <a:endParaRPr lang="en-US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CAF1E617-A0F9-401B-AF21-CBB04636058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54572" y="365125"/>
            <a:ext cx="8005784" cy="6467476"/>
          </a:xfrm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id="{092A1EBE-3C25-46F5-91D8-C75BA4BDCFB9}"/>
              </a:ext>
            </a:extLst>
          </p:cNvPr>
          <p:cNvGrpSpPr/>
          <p:nvPr/>
        </p:nvGrpSpPr>
        <p:grpSpPr>
          <a:xfrm>
            <a:off x="7141620" y="4957925"/>
            <a:ext cx="864518" cy="349568"/>
            <a:chOff x="8349439" y="681037"/>
            <a:chExt cx="2973529" cy="982981"/>
          </a:xfrm>
        </p:grpSpPr>
        <p:pic>
          <p:nvPicPr>
            <p:cNvPr id="7" name="Picture 6" descr="How will migratory fish adapt to climate change with dams in the way? –  Conservation Corridor">
              <a:extLst>
                <a:ext uri="{FF2B5EF4-FFF2-40B4-BE49-F238E27FC236}">
                  <a16:creationId xmlns:a16="http://schemas.microsoft.com/office/drawing/2014/main" id="{F2C7EEE8-C02E-4232-9F4E-0D5B267112B8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2602" t="50277" r="8870" b="23229"/>
            <a:stretch/>
          </p:blipFill>
          <p:spPr bwMode="auto">
            <a:xfrm>
              <a:off x="8349439" y="681037"/>
              <a:ext cx="2973529" cy="98298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0DAF2BAA-E2DF-4408-B652-748689C3E1D4}"/>
                </a:ext>
              </a:extLst>
            </p:cNvPr>
            <p:cNvSpPr/>
            <p:nvPr/>
          </p:nvSpPr>
          <p:spPr>
            <a:xfrm>
              <a:off x="8349439" y="681037"/>
              <a:ext cx="360221" cy="233363"/>
            </a:xfrm>
            <a:prstGeom prst="rect">
              <a:avLst/>
            </a:prstGeom>
            <a:solidFill>
              <a:srgbClr val="0CF5E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FD0458A8-85AD-4B05-8D60-38F61F363CF6}"/>
              </a:ext>
            </a:extLst>
          </p:cNvPr>
          <p:cNvGrpSpPr/>
          <p:nvPr/>
        </p:nvGrpSpPr>
        <p:grpSpPr>
          <a:xfrm>
            <a:off x="6905623" y="5307493"/>
            <a:ext cx="864518" cy="349568"/>
            <a:chOff x="8349439" y="681037"/>
            <a:chExt cx="2973529" cy="982981"/>
          </a:xfrm>
        </p:grpSpPr>
        <p:pic>
          <p:nvPicPr>
            <p:cNvPr id="10" name="Picture 9" descr="How will migratory fish adapt to climate change with dams in the way? –  Conservation Corridor">
              <a:extLst>
                <a:ext uri="{FF2B5EF4-FFF2-40B4-BE49-F238E27FC236}">
                  <a16:creationId xmlns:a16="http://schemas.microsoft.com/office/drawing/2014/main" id="{5B33F656-630F-452C-9B74-19911F7F09A0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2602" t="50277" r="8870" b="23229"/>
            <a:stretch/>
          </p:blipFill>
          <p:spPr bwMode="auto">
            <a:xfrm>
              <a:off x="8349439" y="681037"/>
              <a:ext cx="2973529" cy="98298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3DB74EBC-4361-42EA-91BC-C1435F376FA0}"/>
                </a:ext>
              </a:extLst>
            </p:cNvPr>
            <p:cNvSpPr/>
            <p:nvPr/>
          </p:nvSpPr>
          <p:spPr>
            <a:xfrm>
              <a:off x="8349439" y="681037"/>
              <a:ext cx="360221" cy="233363"/>
            </a:xfrm>
            <a:prstGeom prst="rect">
              <a:avLst/>
            </a:prstGeom>
            <a:solidFill>
              <a:srgbClr val="0CF5E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7306905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631"/>
    </mc:Choice>
    <mc:Fallback xmlns="">
      <p:transition spd="slow" advTm="1631"/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999AEF6B-7B07-49D7-A0D1-117B3809CD77}"/>
              </a:ext>
            </a:extLst>
          </p:cNvPr>
          <p:cNvGrpSpPr/>
          <p:nvPr/>
        </p:nvGrpSpPr>
        <p:grpSpPr>
          <a:xfrm>
            <a:off x="917041" y="480060"/>
            <a:ext cx="10203256" cy="6404372"/>
            <a:chOff x="917041" y="480060"/>
            <a:chExt cx="10203256" cy="6404372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CAAB5A9E-0D93-4331-B764-4B1A196A8A2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t="9973"/>
            <a:stretch/>
          </p:blipFill>
          <p:spPr>
            <a:xfrm>
              <a:off x="1114026" y="1432769"/>
              <a:ext cx="7913112" cy="4960619"/>
            </a:xfrm>
            <a:prstGeom prst="rect">
              <a:avLst/>
            </a:prstGeom>
          </p:spPr>
        </p:pic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454465CB-5D99-4679-B8E8-0953A2E71F8B}"/>
                </a:ext>
              </a:extLst>
            </p:cNvPr>
            <p:cNvSpPr txBox="1"/>
            <p:nvPr/>
          </p:nvSpPr>
          <p:spPr>
            <a:xfrm>
              <a:off x="917041" y="480060"/>
              <a:ext cx="8307082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400" dirty="0"/>
                <a:t>Anadromous fishes of the Atlantic Seaboard</a:t>
              </a:r>
            </a:p>
            <a:p>
              <a:pPr algn="ctr"/>
              <a:r>
                <a:rPr lang="en-US" sz="2400" dirty="0"/>
                <a:t>(i.e. the ones who have to swim up freshwater tributaries)</a:t>
              </a: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4D202542-97E2-4D6C-A14D-0E8849679771}"/>
                </a:ext>
              </a:extLst>
            </p:cNvPr>
            <p:cNvSpPr txBox="1"/>
            <p:nvPr/>
          </p:nvSpPr>
          <p:spPr>
            <a:xfrm>
              <a:off x="7326630" y="6515100"/>
              <a:ext cx="379366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From John Waldman HRF presentation</a:t>
              </a:r>
            </a:p>
          </p:txBody>
        </p:sp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id="{8DE50C89-88F3-4105-A100-D650D2F97880}"/>
                </a:ext>
              </a:extLst>
            </p:cNvPr>
            <p:cNvSpPr/>
            <p:nvPr/>
          </p:nvSpPr>
          <p:spPr>
            <a:xfrm>
              <a:off x="6926580" y="3063240"/>
              <a:ext cx="2100558" cy="74295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3365117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9094"/>
    </mc:Choice>
    <mc:Fallback xmlns="">
      <p:transition spd="slow" advTm="19094"/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Nova Scotia lobster is booming, but it may get too hot to handle | The Star">
            <a:extLst>
              <a:ext uri="{FF2B5EF4-FFF2-40B4-BE49-F238E27FC236}">
                <a16:creationId xmlns:a16="http://schemas.microsoft.com/office/drawing/2014/main" id="{67AE821D-3FBF-4A10-A7CE-57CAA58A55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8917" y="1484245"/>
            <a:ext cx="5154937" cy="42195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0F1F9A19-0EE8-4224-BB63-2EAADB476A52}"/>
              </a:ext>
            </a:extLst>
          </p:cNvPr>
          <p:cNvSpPr txBox="1"/>
          <p:nvPr/>
        </p:nvSpPr>
        <p:spPr>
          <a:xfrm>
            <a:off x="696286" y="402672"/>
            <a:ext cx="850906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Many commercially important ocean fisheries have been impacted by the loss of </a:t>
            </a:r>
          </a:p>
          <a:p>
            <a:r>
              <a:rPr lang="en-US" dirty="0"/>
              <a:t>anadromous forage fish like alewife. One example is the cod. 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6FA331A-1998-4D3C-B9D8-9F411557CA24}"/>
              </a:ext>
            </a:extLst>
          </p:cNvPr>
          <p:cNvSpPr txBox="1"/>
          <p:nvPr/>
        </p:nvSpPr>
        <p:spPr>
          <a:xfrm>
            <a:off x="1006678" y="6139053"/>
            <a:ext cx="713362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Note: The cod collapse is thought to be due to the combination of overfishing and loss</a:t>
            </a:r>
          </a:p>
          <a:p>
            <a:r>
              <a:rPr lang="en-US" sz="1400" dirty="0"/>
              <a:t>of spawning habitat of alewife and blueback herring in freshwater tributaries.</a:t>
            </a:r>
          </a:p>
        </p:txBody>
      </p:sp>
    </p:spTree>
    <p:extLst>
      <p:ext uri="{BB962C8B-B14F-4D97-AF65-F5344CB8AC3E}">
        <p14:creationId xmlns:p14="http://schemas.microsoft.com/office/powerpoint/2010/main" val="23578019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590"/>
    </mc:Choice>
    <mc:Fallback xmlns="">
      <p:transition spd="slow" advTm="30590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A353B0F7-5FC9-4A23-BCD5-198E65766258}"/>
              </a:ext>
            </a:extLst>
          </p:cNvPr>
          <p:cNvSpPr txBox="1"/>
          <p:nvPr/>
        </p:nvSpPr>
        <p:spPr>
          <a:xfrm>
            <a:off x="1884846" y="450772"/>
            <a:ext cx="593765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/>
              <a:t>Fossil fuels release CO2 greenhouse gas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39E0FBA4-9304-452D-B3F5-17AF8338A5C5}"/>
              </a:ext>
            </a:extLst>
          </p:cNvPr>
          <p:cNvGrpSpPr/>
          <p:nvPr/>
        </p:nvGrpSpPr>
        <p:grpSpPr>
          <a:xfrm>
            <a:off x="1397112" y="1227093"/>
            <a:ext cx="7921600" cy="5002788"/>
            <a:chOff x="1747914" y="1429392"/>
            <a:chExt cx="7921600" cy="5002788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64290BAC-94EF-48BC-BE0D-E036EBF0ECA7}"/>
                </a:ext>
              </a:extLst>
            </p:cNvPr>
            <p:cNvGrpSpPr/>
            <p:nvPr/>
          </p:nvGrpSpPr>
          <p:grpSpPr>
            <a:xfrm>
              <a:off x="1747914" y="1429392"/>
              <a:ext cx="7921600" cy="4959978"/>
              <a:chOff x="5847562" y="2195734"/>
              <a:chExt cx="4901610" cy="3232298"/>
            </a:xfrm>
          </p:grpSpPr>
          <p:pic>
            <p:nvPicPr>
              <p:cNvPr id="1028" name="Picture 4" descr="Teach About Climate Change With These 24 New York Times Graphs - The New  York Times">
                <a:extLst>
                  <a:ext uri="{FF2B5EF4-FFF2-40B4-BE49-F238E27FC236}">
                    <a16:creationId xmlns:a16="http://schemas.microsoft.com/office/drawing/2014/main" id="{DD8FA225-A306-46F1-B842-9C272E56AD37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988849" y="2195734"/>
                <a:ext cx="4760323" cy="320528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7DA4B580-EFBE-41C7-BACE-99C5A74A9A21}"/>
                  </a:ext>
                </a:extLst>
              </p:cNvPr>
              <p:cNvSpPr/>
              <p:nvPr/>
            </p:nvSpPr>
            <p:spPr>
              <a:xfrm>
                <a:off x="5847562" y="2195734"/>
                <a:ext cx="4901610" cy="3232298"/>
              </a:xfrm>
              <a:prstGeom prst="rect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964908F4-5B52-4843-8CAD-307974F3FB4B}"/>
                </a:ext>
              </a:extLst>
            </p:cNvPr>
            <p:cNvSpPr txBox="1"/>
            <p:nvPr/>
          </p:nvSpPr>
          <p:spPr>
            <a:xfrm>
              <a:off x="2062716" y="6062848"/>
              <a:ext cx="65274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1850</a:t>
              </a: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4284C11D-94C4-42C4-BCA6-6DEA7E58CBB2}"/>
                </a:ext>
              </a:extLst>
            </p:cNvPr>
            <p:cNvSpPr txBox="1"/>
            <p:nvPr/>
          </p:nvSpPr>
          <p:spPr>
            <a:xfrm>
              <a:off x="3932474" y="6020038"/>
              <a:ext cx="65274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1900</a:t>
              </a: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0A5FDA20-D549-4938-92AA-5A41C363E930}"/>
                </a:ext>
              </a:extLst>
            </p:cNvPr>
            <p:cNvSpPr txBox="1"/>
            <p:nvPr/>
          </p:nvSpPr>
          <p:spPr>
            <a:xfrm>
              <a:off x="5879018" y="6032592"/>
              <a:ext cx="65274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1950</a:t>
              </a: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86C5FBE1-4C16-40B8-87A6-1FA2B75940CC}"/>
                </a:ext>
              </a:extLst>
            </p:cNvPr>
            <p:cNvSpPr txBox="1"/>
            <p:nvPr/>
          </p:nvSpPr>
          <p:spPr>
            <a:xfrm>
              <a:off x="7774266" y="6041443"/>
              <a:ext cx="65274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2000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0750058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2898"/>
    </mc:Choice>
    <mc:Fallback xmlns="">
      <p:transition spd="slow" advTm="72898"/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36540122-33E9-48A4-8EA3-F37B69DA8A28}"/>
              </a:ext>
            </a:extLst>
          </p:cNvPr>
          <p:cNvSpPr txBox="1"/>
          <p:nvPr/>
        </p:nvSpPr>
        <p:spPr>
          <a:xfrm>
            <a:off x="388620" y="2114073"/>
            <a:ext cx="1041984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The LIHI is nonprofit that certifies hydropower facilities to be Low Impact </a:t>
            </a:r>
          </a:p>
          <a:p>
            <a:r>
              <a:rPr lang="en-US" sz="2400" dirty="0"/>
              <a:t>if they conform to specific environmental criteria. 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CB2D0F7-050D-4577-834E-0E78096BAC5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0060" y="1341558"/>
            <a:ext cx="2867637" cy="720243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8721B081-C751-47C3-9CE1-C39D0121E6A0}"/>
              </a:ext>
            </a:extLst>
          </p:cNvPr>
          <p:cNvSpPr txBox="1"/>
          <p:nvPr/>
        </p:nvSpPr>
        <p:spPr>
          <a:xfrm>
            <a:off x="0" y="3429000"/>
            <a:ext cx="10872400" cy="30469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dirty="0"/>
              <a:t>Ecological flow regimes that support healthy habitats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dirty="0"/>
              <a:t>Water quality supportive of fish &amp; wildlife resources and human uses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dirty="0"/>
              <a:t>Safe, timely &amp; effective upstream and downstream fish passage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dirty="0"/>
              <a:t>Protection, mitigation &amp; enhancement of the soils, vegetation, &amp; ecosystem functions in the watershed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dirty="0"/>
              <a:t>Protection of threatened and endangered species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dirty="0"/>
              <a:t>Avoidance of impacts on cultural and historic resources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dirty="0"/>
              <a:t>Recreation access is provided without fee or charge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B214AFB-C1E1-4946-B4B6-2B62D0D96C75}"/>
              </a:ext>
            </a:extLst>
          </p:cNvPr>
          <p:cNvSpPr txBox="1"/>
          <p:nvPr/>
        </p:nvSpPr>
        <p:spPr>
          <a:xfrm>
            <a:off x="480060" y="628902"/>
            <a:ext cx="832990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What makes a hydroelectric plant LOW IMPACT? </a:t>
            </a:r>
          </a:p>
        </p:txBody>
      </p:sp>
    </p:spTree>
    <p:extLst>
      <p:ext uri="{BB962C8B-B14F-4D97-AF65-F5344CB8AC3E}">
        <p14:creationId xmlns:p14="http://schemas.microsoft.com/office/powerpoint/2010/main" val="31112095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5852"/>
    </mc:Choice>
    <mc:Fallback xmlns="">
      <p:transition spd="slow" advTm="65852"/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36540122-33E9-48A4-8EA3-F37B69DA8A28}"/>
              </a:ext>
            </a:extLst>
          </p:cNvPr>
          <p:cNvSpPr txBox="1"/>
          <p:nvPr/>
        </p:nvSpPr>
        <p:spPr>
          <a:xfrm>
            <a:off x="388620" y="2114073"/>
            <a:ext cx="1041984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The LIHI is nonprofit that certifies hydropower facilities to be Low Impact </a:t>
            </a:r>
          </a:p>
          <a:p>
            <a:r>
              <a:rPr lang="en-US" sz="2400" dirty="0"/>
              <a:t>if they conform to specific environmental criteria. 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CB2D0F7-050D-4577-834E-0E78096BAC5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0060" y="1341558"/>
            <a:ext cx="2867637" cy="720243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8721B081-C751-47C3-9CE1-C39D0121E6A0}"/>
              </a:ext>
            </a:extLst>
          </p:cNvPr>
          <p:cNvSpPr txBox="1"/>
          <p:nvPr/>
        </p:nvSpPr>
        <p:spPr>
          <a:xfrm>
            <a:off x="0" y="3093224"/>
            <a:ext cx="10872400" cy="30469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dirty="0"/>
              <a:t>Ecological flow regimes that support healthy habitats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dirty="0"/>
              <a:t>Water quality supportive of fish &amp; wildlife resources and human uses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dirty="0"/>
              <a:t>Safe, timely &amp; effective upstream and downstream fish passage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dirty="0"/>
              <a:t>Protection, mitigation &amp; enhancement of the soils, vegetation, &amp; ecosystem functions in the watershed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dirty="0"/>
              <a:t>Protection of threatened and endangered species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dirty="0"/>
              <a:t>Avoidance of impacts on cultural and historic resources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dirty="0"/>
              <a:t>Recreation access is provided without fee or charge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B214AFB-C1E1-4946-B4B6-2B62D0D96C75}"/>
              </a:ext>
            </a:extLst>
          </p:cNvPr>
          <p:cNvSpPr txBox="1"/>
          <p:nvPr/>
        </p:nvSpPr>
        <p:spPr>
          <a:xfrm>
            <a:off x="480060" y="628902"/>
            <a:ext cx="832990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What makes a hydroelectric plant LOW IMPACT?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23A9CD2-E874-4F3D-B609-616E29C356E7}"/>
              </a:ext>
            </a:extLst>
          </p:cNvPr>
          <p:cNvSpPr txBox="1"/>
          <p:nvPr/>
        </p:nvSpPr>
        <p:spPr>
          <a:xfrm>
            <a:off x="1176346" y="6229098"/>
            <a:ext cx="855471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NOTE the breadth and depth of parameters that must be met to certify!</a:t>
            </a:r>
          </a:p>
          <a:p>
            <a:r>
              <a:rPr lang="en-US" dirty="0">
                <a:solidFill>
                  <a:srgbClr val="FF0000"/>
                </a:solidFill>
              </a:rPr>
              <a:t>Go to </a:t>
            </a:r>
            <a:r>
              <a:rPr lang="en-US" b="1" dirty="0">
                <a:solidFill>
                  <a:srgbClr val="FF0000"/>
                </a:solidFill>
                <a:hlinkClick r:id="rId3"/>
              </a:rPr>
              <a:t>https://lowimpacthydro.org/</a:t>
            </a:r>
            <a:r>
              <a:rPr lang="en-US" b="1" dirty="0">
                <a:solidFill>
                  <a:srgbClr val="FF0000"/>
                </a:solidFill>
              </a:rPr>
              <a:t> for more information on the LIHI program</a:t>
            </a:r>
          </a:p>
        </p:txBody>
      </p:sp>
    </p:spTree>
    <p:extLst>
      <p:ext uri="{BB962C8B-B14F-4D97-AF65-F5344CB8AC3E}">
        <p14:creationId xmlns:p14="http://schemas.microsoft.com/office/powerpoint/2010/main" val="30948846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5852"/>
    </mc:Choice>
    <mc:Fallback xmlns="">
      <p:transition spd="slow" advTm="65852"/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C9F82B1-E734-42C2-A7E3-43DE3DD69D0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6128" y="1109114"/>
            <a:ext cx="7419392" cy="4639772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32D24EF9-108F-43CF-B147-B2C062802C93}"/>
              </a:ext>
            </a:extLst>
          </p:cNvPr>
          <p:cNvSpPr txBox="1"/>
          <p:nvPr/>
        </p:nvSpPr>
        <p:spPr>
          <a:xfrm>
            <a:off x="838673" y="485469"/>
            <a:ext cx="82501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The LIHI has 164 currently certified Low Impact Hydroelectric facilities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6D82301-ED11-4FB9-9523-661BC8FA8A9A}"/>
              </a:ext>
            </a:extLst>
          </p:cNvPr>
          <p:cNvSpPr txBox="1"/>
          <p:nvPr/>
        </p:nvSpPr>
        <p:spPr>
          <a:xfrm>
            <a:off x="910565" y="6003199"/>
            <a:ext cx="84505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Go to </a:t>
            </a:r>
            <a:r>
              <a:rPr lang="en-US" b="1" dirty="0">
                <a:solidFill>
                  <a:srgbClr val="FF0000"/>
                </a:solidFill>
                <a:hlinkClick r:id="rId3"/>
              </a:rPr>
              <a:t>https://lowimpacthydro.org/</a:t>
            </a:r>
            <a:r>
              <a:rPr lang="en-US" b="1" dirty="0">
                <a:solidFill>
                  <a:srgbClr val="FF0000"/>
                </a:solidFill>
              </a:rPr>
              <a:t> for more information on the LIHI program</a:t>
            </a:r>
          </a:p>
        </p:txBody>
      </p:sp>
    </p:spTree>
    <p:extLst>
      <p:ext uri="{BB962C8B-B14F-4D97-AF65-F5344CB8AC3E}">
        <p14:creationId xmlns:p14="http://schemas.microsoft.com/office/powerpoint/2010/main" val="31328732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913"/>
    </mc:Choice>
    <mc:Fallback xmlns="">
      <p:transition spd="slow" advTm="6913"/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09E13535-974B-48A4-AC09-23D6936B1310}"/>
              </a:ext>
            </a:extLst>
          </p:cNvPr>
          <p:cNvSpPr txBox="1"/>
          <p:nvPr/>
        </p:nvSpPr>
        <p:spPr>
          <a:xfrm>
            <a:off x="816641" y="274682"/>
            <a:ext cx="960691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Spectrum of impact for different hydroelectric designs</a:t>
            </a:r>
          </a:p>
          <a:p>
            <a:r>
              <a:rPr lang="en-US" sz="1600" dirty="0"/>
              <a:t>(rough guide based on fish passage consideration only, just to illustrate that impact is a continuum.) 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32B63967-2D86-4201-B695-AC5B8734FF91}"/>
              </a:ext>
            </a:extLst>
          </p:cNvPr>
          <p:cNvGrpSpPr/>
          <p:nvPr/>
        </p:nvGrpSpPr>
        <p:grpSpPr>
          <a:xfrm>
            <a:off x="262890" y="1500683"/>
            <a:ext cx="11510010" cy="3290617"/>
            <a:chOff x="262890" y="1500683"/>
            <a:chExt cx="11510010" cy="3290617"/>
          </a:xfrm>
        </p:grpSpPr>
        <p:grpSp>
          <p:nvGrpSpPr>
            <p:cNvPr id="19" name="Group 18">
              <a:extLst>
                <a:ext uri="{FF2B5EF4-FFF2-40B4-BE49-F238E27FC236}">
                  <a16:creationId xmlns:a16="http://schemas.microsoft.com/office/drawing/2014/main" id="{1D73538B-58BF-4BCB-BF1B-D53A32C39A61}"/>
                </a:ext>
              </a:extLst>
            </p:cNvPr>
            <p:cNvGrpSpPr/>
            <p:nvPr/>
          </p:nvGrpSpPr>
          <p:grpSpPr>
            <a:xfrm>
              <a:off x="262890" y="1500683"/>
              <a:ext cx="11510010" cy="2868454"/>
              <a:chOff x="262890" y="1500683"/>
              <a:chExt cx="11510010" cy="2868454"/>
            </a:xfrm>
          </p:grpSpPr>
          <p:grpSp>
            <p:nvGrpSpPr>
              <p:cNvPr id="20" name="Group 19">
                <a:extLst>
                  <a:ext uri="{FF2B5EF4-FFF2-40B4-BE49-F238E27FC236}">
                    <a16:creationId xmlns:a16="http://schemas.microsoft.com/office/drawing/2014/main" id="{0DB9EB76-4DE3-4FA5-9689-EA516AFC6416}"/>
                  </a:ext>
                </a:extLst>
              </p:cNvPr>
              <p:cNvGrpSpPr/>
              <p:nvPr/>
            </p:nvGrpSpPr>
            <p:grpSpPr>
              <a:xfrm>
                <a:off x="262890" y="1500683"/>
                <a:ext cx="11510010" cy="2868454"/>
                <a:chOff x="262890" y="1500683"/>
                <a:chExt cx="11510010" cy="2868454"/>
              </a:xfrm>
            </p:grpSpPr>
            <p:cxnSp>
              <p:nvCxnSpPr>
                <p:cNvPr id="22" name="Straight Arrow Connector 21">
                  <a:extLst>
                    <a:ext uri="{FF2B5EF4-FFF2-40B4-BE49-F238E27FC236}">
                      <a16:creationId xmlns:a16="http://schemas.microsoft.com/office/drawing/2014/main" id="{3B96A0ED-BDA4-481C-B4AE-30233A37ACA6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262890" y="2690037"/>
                  <a:ext cx="11510010" cy="0"/>
                </a:xfrm>
                <a:prstGeom prst="straightConnector1">
                  <a:avLst/>
                </a:prstGeom>
                <a:ln w="92075"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23" name="TextBox 22">
                  <a:extLst>
                    <a:ext uri="{FF2B5EF4-FFF2-40B4-BE49-F238E27FC236}">
                      <a16:creationId xmlns:a16="http://schemas.microsoft.com/office/drawing/2014/main" id="{4C2BE5ED-5F24-4EB2-8799-1918A2540865}"/>
                    </a:ext>
                  </a:extLst>
                </p:cNvPr>
                <p:cNvSpPr txBox="1"/>
                <p:nvPr/>
              </p:nvSpPr>
              <p:spPr>
                <a:xfrm>
                  <a:off x="538238" y="1509978"/>
                  <a:ext cx="2133533" cy="95410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800" dirty="0"/>
                    <a:t>Low Impact</a:t>
                  </a:r>
                </a:p>
                <a:p>
                  <a:r>
                    <a:rPr lang="en-US" sz="2800" dirty="0"/>
                    <a:t>Hydroelectric</a:t>
                  </a:r>
                </a:p>
              </p:txBody>
            </p:sp>
            <p:sp>
              <p:nvSpPr>
                <p:cNvPr id="24" name="TextBox 23">
                  <a:extLst>
                    <a:ext uri="{FF2B5EF4-FFF2-40B4-BE49-F238E27FC236}">
                      <a16:creationId xmlns:a16="http://schemas.microsoft.com/office/drawing/2014/main" id="{820992D1-17D5-4D2A-AD85-E8752B4ACE8F}"/>
                    </a:ext>
                  </a:extLst>
                </p:cNvPr>
                <p:cNvSpPr txBox="1"/>
                <p:nvPr/>
              </p:nvSpPr>
              <p:spPr>
                <a:xfrm>
                  <a:off x="9024318" y="1500683"/>
                  <a:ext cx="2133533" cy="95410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800" dirty="0"/>
                    <a:t>High Impact</a:t>
                  </a:r>
                </a:p>
                <a:p>
                  <a:r>
                    <a:rPr lang="en-US" sz="2800" dirty="0"/>
                    <a:t>Hydroelectric</a:t>
                  </a:r>
                </a:p>
              </p:txBody>
            </p:sp>
            <p:sp>
              <p:nvSpPr>
                <p:cNvPr id="25" name="TextBox 24">
                  <a:extLst>
                    <a:ext uri="{FF2B5EF4-FFF2-40B4-BE49-F238E27FC236}">
                      <a16:creationId xmlns:a16="http://schemas.microsoft.com/office/drawing/2014/main" id="{D2F689F8-F542-4534-AFA0-D0741A1CCB5F}"/>
                    </a:ext>
                  </a:extLst>
                </p:cNvPr>
                <p:cNvSpPr txBox="1"/>
                <p:nvPr/>
              </p:nvSpPr>
              <p:spPr>
                <a:xfrm>
                  <a:off x="1959389" y="2891809"/>
                  <a:ext cx="1424764" cy="64633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dirty="0"/>
                    <a:t>NO DAM. run- of- river. </a:t>
                  </a:r>
                </a:p>
              </p:txBody>
            </p:sp>
            <p:sp>
              <p:nvSpPr>
                <p:cNvPr id="26" name="TextBox 25">
                  <a:extLst>
                    <a:ext uri="{FF2B5EF4-FFF2-40B4-BE49-F238E27FC236}">
                      <a16:creationId xmlns:a16="http://schemas.microsoft.com/office/drawing/2014/main" id="{4007A6B7-1DA1-453C-BE4E-D3777BD69CF4}"/>
                    </a:ext>
                  </a:extLst>
                </p:cNvPr>
                <p:cNvSpPr txBox="1"/>
                <p:nvPr/>
              </p:nvSpPr>
              <p:spPr>
                <a:xfrm>
                  <a:off x="3671503" y="2865493"/>
                  <a:ext cx="1424764" cy="92333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dirty="0"/>
                    <a:t>DAM w.</a:t>
                  </a:r>
                </a:p>
                <a:p>
                  <a:r>
                    <a:rPr lang="en-US" dirty="0"/>
                    <a:t>Nature-Like</a:t>
                  </a:r>
                </a:p>
                <a:p>
                  <a:r>
                    <a:rPr lang="en-US" dirty="0"/>
                    <a:t>bypass </a:t>
                  </a:r>
                </a:p>
              </p:txBody>
            </p:sp>
            <p:sp>
              <p:nvSpPr>
                <p:cNvPr id="29" name="TextBox 28">
                  <a:extLst>
                    <a:ext uri="{FF2B5EF4-FFF2-40B4-BE49-F238E27FC236}">
                      <a16:creationId xmlns:a16="http://schemas.microsoft.com/office/drawing/2014/main" id="{BEEEB060-F70D-48BF-B874-70825DCFC6D4}"/>
                    </a:ext>
                  </a:extLst>
                </p:cNvPr>
                <p:cNvSpPr txBox="1"/>
                <p:nvPr/>
              </p:nvSpPr>
              <p:spPr>
                <a:xfrm>
                  <a:off x="9968184" y="2891809"/>
                  <a:ext cx="1424764" cy="1477328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dirty="0"/>
                    <a:t>DAM w/o</a:t>
                  </a:r>
                </a:p>
                <a:p>
                  <a:r>
                    <a:rPr lang="en-US" dirty="0"/>
                    <a:t>fish ladder.</a:t>
                  </a:r>
                </a:p>
                <a:p>
                  <a:r>
                    <a:rPr lang="en-US" dirty="0"/>
                    <a:t>Located far downstream</a:t>
                  </a:r>
                </a:p>
              </p:txBody>
            </p:sp>
            <p:sp>
              <p:nvSpPr>
                <p:cNvPr id="30" name="TextBox 29">
                  <a:extLst>
                    <a:ext uri="{FF2B5EF4-FFF2-40B4-BE49-F238E27FC236}">
                      <a16:creationId xmlns:a16="http://schemas.microsoft.com/office/drawing/2014/main" id="{293F093A-7DB1-493C-B7A4-37E79D0CBBE9}"/>
                    </a:ext>
                  </a:extLst>
                </p:cNvPr>
                <p:cNvSpPr txBox="1"/>
                <p:nvPr/>
              </p:nvSpPr>
              <p:spPr>
                <a:xfrm>
                  <a:off x="8471956" y="2869353"/>
                  <a:ext cx="1424764" cy="120032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dirty="0"/>
                    <a:t>DAM w/o</a:t>
                  </a:r>
                </a:p>
                <a:p>
                  <a:r>
                    <a:rPr lang="en-US" dirty="0"/>
                    <a:t>fish ladder. </a:t>
                  </a:r>
                </a:p>
                <a:p>
                  <a:r>
                    <a:rPr lang="en-US" dirty="0"/>
                    <a:t>Located far upstream</a:t>
                  </a:r>
                </a:p>
              </p:txBody>
            </p:sp>
            <p:sp>
              <p:nvSpPr>
                <p:cNvPr id="41" name="TextBox 40">
                  <a:extLst>
                    <a:ext uri="{FF2B5EF4-FFF2-40B4-BE49-F238E27FC236}">
                      <a16:creationId xmlns:a16="http://schemas.microsoft.com/office/drawing/2014/main" id="{7986FEC7-8F74-4B78-BD47-427A535AED21}"/>
                    </a:ext>
                  </a:extLst>
                </p:cNvPr>
                <p:cNvSpPr txBox="1"/>
                <p:nvPr/>
              </p:nvSpPr>
              <p:spPr>
                <a:xfrm>
                  <a:off x="400012" y="2852308"/>
                  <a:ext cx="1412894" cy="92333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dirty="0"/>
                    <a:t>Closed loop pumped </a:t>
                  </a:r>
                </a:p>
                <a:p>
                  <a:r>
                    <a:rPr lang="en-US" dirty="0"/>
                    <a:t>storage</a:t>
                  </a:r>
                </a:p>
              </p:txBody>
            </p:sp>
          </p:grpSp>
          <p:cxnSp>
            <p:nvCxnSpPr>
              <p:cNvPr id="21" name="Straight Connector 20">
                <a:extLst>
                  <a:ext uri="{FF2B5EF4-FFF2-40B4-BE49-F238E27FC236}">
                    <a16:creationId xmlns:a16="http://schemas.microsoft.com/office/drawing/2014/main" id="{6179471E-4B6C-4F06-897D-13248AC35EE2}"/>
                  </a:ext>
                </a:extLst>
              </p:cNvPr>
              <p:cNvCxnSpPr/>
              <p:nvPr/>
            </p:nvCxnSpPr>
            <p:spPr>
              <a:xfrm>
                <a:off x="4960620" y="2413778"/>
                <a:ext cx="0" cy="552518"/>
              </a:xfrm>
              <a:prstGeom prst="line">
                <a:avLst/>
              </a:prstGeom>
              <a:ln w="317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118F1A60-58F1-4B30-8553-FB16484FEA41}"/>
                </a:ext>
              </a:extLst>
            </p:cNvPr>
            <p:cNvSpPr txBox="1"/>
            <p:nvPr/>
          </p:nvSpPr>
          <p:spPr>
            <a:xfrm>
              <a:off x="7011460" y="2865493"/>
              <a:ext cx="1424764" cy="17543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DAM w.</a:t>
              </a:r>
            </a:p>
            <a:p>
              <a:r>
                <a:rPr lang="en-US" dirty="0"/>
                <a:t>Fish ladder.</a:t>
              </a:r>
            </a:p>
            <a:p>
              <a:r>
                <a:rPr lang="en-US" sz="1200" dirty="0"/>
                <a:t>(Dam located far downstream near Pacific ocean. </a:t>
              </a:r>
            </a:p>
            <a:p>
              <a:r>
                <a:rPr lang="en-US" sz="1200" dirty="0"/>
                <a:t>Downstream=higher impact to migrating fish)</a:t>
              </a:r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E1109B64-7C6F-4F3F-9387-0E819207447F}"/>
                </a:ext>
              </a:extLst>
            </p:cNvPr>
            <p:cNvSpPr txBox="1"/>
            <p:nvPr/>
          </p:nvSpPr>
          <p:spPr>
            <a:xfrm>
              <a:off x="5383618" y="2852308"/>
              <a:ext cx="1424764" cy="19389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DAM w.</a:t>
              </a:r>
            </a:p>
            <a:p>
              <a:r>
                <a:rPr lang="en-US" dirty="0"/>
                <a:t>Fish ladder</a:t>
              </a:r>
            </a:p>
            <a:p>
              <a:r>
                <a:rPr lang="en-US" sz="1200" dirty="0"/>
                <a:t>(dam located far upstream from the Long Island Sound. Upstream=lower impact to fish migration)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6165650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68"/>
    </mc:Choice>
    <mc:Fallback xmlns="">
      <p:transition spd="slow" advTm="1068"/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>
            <a:extLst>
              <a:ext uri="{FF2B5EF4-FFF2-40B4-BE49-F238E27FC236}">
                <a16:creationId xmlns:a16="http://schemas.microsoft.com/office/drawing/2014/main" id="{76BEFA8B-C26A-4839-88E1-CE303B4F7A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6224" y="4643509"/>
            <a:ext cx="1678941" cy="13569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B93E0161-B148-408B-8D01-7EE17036ED61}"/>
              </a:ext>
            </a:extLst>
          </p:cNvPr>
          <p:cNvSpPr txBox="1"/>
          <p:nvPr/>
        </p:nvSpPr>
        <p:spPr>
          <a:xfrm>
            <a:off x="8005937" y="6146214"/>
            <a:ext cx="256512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The Grand Coulee Dam</a:t>
            </a:r>
          </a:p>
          <a:p>
            <a:r>
              <a:rPr lang="en-US" dirty="0"/>
              <a:t>Columbia River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57A9144F-D945-4DDA-AE39-371D03A87F8E}"/>
              </a:ext>
            </a:extLst>
          </p:cNvPr>
          <p:cNvSpPr txBox="1"/>
          <p:nvPr/>
        </p:nvSpPr>
        <p:spPr>
          <a:xfrm>
            <a:off x="816641" y="274682"/>
            <a:ext cx="960691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Spectrum of impact for different hydroelectric designs</a:t>
            </a:r>
          </a:p>
          <a:p>
            <a:r>
              <a:rPr lang="en-US" sz="1600" dirty="0"/>
              <a:t>(rough guide based on fish passage consideration only, just to illustrate that impact is a continuum) </a:t>
            </a: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A4EE2D8F-CCF1-41A8-B511-0B5098A81E62}"/>
              </a:ext>
            </a:extLst>
          </p:cNvPr>
          <p:cNvGrpSpPr/>
          <p:nvPr/>
        </p:nvGrpSpPr>
        <p:grpSpPr>
          <a:xfrm>
            <a:off x="262890" y="1500683"/>
            <a:ext cx="11510010" cy="3290617"/>
            <a:chOff x="262890" y="1500683"/>
            <a:chExt cx="11510010" cy="3290617"/>
          </a:xfrm>
        </p:grpSpPr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id="{F0B67D24-1F0E-4AED-922F-7DA9E74A134F}"/>
                </a:ext>
              </a:extLst>
            </p:cNvPr>
            <p:cNvGrpSpPr/>
            <p:nvPr/>
          </p:nvGrpSpPr>
          <p:grpSpPr>
            <a:xfrm>
              <a:off x="262890" y="1500683"/>
              <a:ext cx="11510010" cy="2868454"/>
              <a:chOff x="262890" y="1500683"/>
              <a:chExt cx="11510010" cy="2868454"/>
            </a:xfrm>
          </p:grpSpPr>
          <p:grpSp>
            <p:nvGrpSpPr>
              <p:cNvPr id="25" name="Group 24">
                <a:extLst>
                  <a:ext uri="{FF2B5EF4-FFF2-40B4-BE49-F238E27FC236}">
                    <a16:creationId xmlns:a16="http://schemas.microsoft.com/office/drawing/2014/main" id="{CC98429B-B148-469B-9E3F-0EFDC992C293}"/>
                  </a:ext>
                </a:extLst>
              </p:cNvPr>
              <p:cNvGrpSpPr/>
              <p:nvPr/>
            </p:nvGrpSpPr>
            <p:grpSpPr>
              <a:xfrm>
                <a:off x="262890" y="1500683"/>
                <a:ext cx="11510010" cy="2868454"/>
                <a:chOff x="262890" y="1500683"/>
                <a:chExt cx="11510010" cy="2868454"/>
              </a:xfrm>
            </p:grpSpPr>
            <p:cxnSp>
              <p:nvCxnSpPr>
                <p:cNvPr id="27" name="Straight Arrow Connector 26">
                  <a:extLst>
                    <a:ext uri="{FF2B5EF4-FFF2-40B4-BE49-F238E27FC236}">
                      <a16:creationId xmlns:a16="http://schemas.microsoft.com/office/drawing/2014/main" id="{3FC438AB-F3D5-437C-8EE0-D28283AE6719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262890" y="2690037"/>
                  <a:ext cx="11510010" cy="0"/>
                </a:xfrm>
                <a:prstGeom prst="straightConnector1">
                  <a:avLst/>
                </a:prstGeom>
                <a:ln w="92075"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28" name="TextBox 27">
                  <a:extLst>
                    <a:ext uri="{FF2B5EF4-FFF2-40B4-BE49-F238E27FC236}">
                      <a16:creationId xmlns:a16="http://schemas.microsoft.com/office/drawing/2014/main" id="{0E6A84BC-F641-4D67-B05E-AB3B19406195}"/>
                    </a:ext>
                  </a:extLst>
                </p:cNvPr>
                <p:cNvSpPr txBox="1"/>
                <p:nvPr/>
              </p:nvSpPr>
              <p:spPr>
                <a:xfrm>
                  <a:off x="538238" y="1509978"/>
                  <a:ext cx="2133533" cy="95410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800" dirty="0"/>
                    <a:t>Low Impact</a:t>
                  </a:r>
                </a:p>
                <a:p>
                  <a:r>
                    <a:rPr lang="en-US" sz="2800" dirty="0"/>
                    <a:t>Hydroelectric</a:t>
                  </a:r>
                </a:p>
              </p:txBody>
            </p:sp>
            <p:sp>
              <p:nvSpPr>
                <p:cNvPr id="29" name="TextBox 28">
                  <a:extLst>
                    <a:ext uri="{FF2B5EF4-FFF2-40B4-BE49-F238E27FC236}">
                      <a16:creationId xmlns:a16="http://schemas.microsoft.com/office/drawing/2014/main" id="{EC513CBD-0398-464E-8ACE-BE6FC210AD7E}"/>
                    </a:ext>
                  </a:extLst>
                </p:cNvPr>
                <p:cNvSpPr txBox="1"/>
                <p:nvPr/>
              </p:nvSpPr>
              <p:spPr>
                <a:xfrm>
                  <a:off x="9024318" y="1500683"/>
                  <a:ext cx="2133533" cy="95410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800" dirty="0"/>
                    <a:t>High Impact</a:t>
                  </a:r>
                </a:p>
                <a:p>
                  <a:r>
                    <a:rPr lang="en-US" sz="2800" dirty="0"/>
                    <a:t>Hydroelectric</a:t>
                  </a:r>
                </a:p>
              </p:txBody>
            </p:sp>
            <p:sp>
              <p:nvSpPr>
                <p:cNvPr id="30" name="TextBox 29">
                  <a:extLst>
                    <a:ext uri="{FF2B5EF4-FFF2-40B4-BE49-F238E27FC236}">
                      <a16:creationId xmlns:a16="http://schemas.microsoft.com/office/drawing/2014/main" id="{78E31584-747D-487E-A880-490A873E2B98}"/>
                    </a:ext>
                  </a:extLst>
                </p:cNvPr>
                <p:cNvSpPr txBox="1"/>
                <p:nvPr/>
              </p:nvSpPr>
              <p:spPr>
                <a:xfrm>
                  <a:off x="1959389" y="2891809"/>
                  <a:ext cx="1424764" cy="64633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dirty="0"/>
                    <a:t>NO DAM. run- of- river. </a:t>
                  </a:r>
                </a:p>
              </p:txBody>
            </p:sp>
            <p:sp>
              <p:nvSpPr>
                <p:cNvPr id="39" name="TextBox 38">
                  <a:extLst>
                    <a:ext uri="{FF2B5EF4-FFF2-40B4-BE49-F238E27FC236}">
                      <a16:creationId xmlns:a16="http://schemas.microsoft.com/office/drawing/2014/main" id="{940CA80E-3BEB-4065-8CD6-66399D2673B4}"/>
                    </a:ext>
                  </a:extLst>
                </p:cNvPr>
                <p:cNvSpPr txBox="1"/>
                <p:nvPr/>
              </p:nvSpPr>
              <p:spPr>
                <a:xfrm>
                  <a:off x="3671503" y="2865493"/>
                  <a:ext cx="1424764" cy="92333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dirty="0"/>
                    <a:t>DAM w.</a:t>
                  </a:r>
                </a:p>
                <a:p>
                  <a:r>
                    <a:rPr lang="en-US" dirty="0"/>
                    <a:t>Nature-Like</a:t>
                  </a:r>
                </a:p>
                <a:p>
                  <a:r>
                    <a:rPr lang="en-US" dirty="0"/>
                    <a:t>bypass </a:t>
                  </a:r>
                </a:p>
              </p:txBody>
            </p:sp>
            <p:sp>
              <p:nvSpPr>
                <p:cNvPr id="40" name="TextBox 39">
                  <a:extLst>
                    <a:ext uri="{FF2B5EF4-FFF2-40B4-BE49-F238E27FC236}">
                      <a16:creationId xmlns:a16="http://schemas.microsoft.com/office/drawing/2014/main" id="{77657D8B-0962-4FEC-9F7B-BD612D83B250}"/>
                    </a:ext>
                  </a:extLst>
                </p:cNvPr>
                <p:cNvSpPr txBox="1"/>
                <p:nvPr/>
              </p:nvSpPr>
              <p:spPr>
                <a:xfrm>
                  <a:off x="9968184" y="2891809"/>
                  <a:ext cx="1424764" cy="1477328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dirty="0"/>
                    <a:t>DAM w/o</a:t>
                  </a:r>
                </a:p>
                <a:p>
                  <a:r>
                    <a:rPr lang="en-US" dirty="0"/>
                    <a:t>fish ladder.</a:t>
                  </a:r>
                </a:p>
                <a:p>
                  <a:r>
                    <a:rPr lang="en-US" dirty="0"/>
                    <a:t>Located far downstream</a:t>
                  </a:r>
                </a:p>
              </p:txBody>
            </p:sp>
            <p:sp>
              <p:nvSpPr>
                <p:cNvPr id="44" name="TextBox 43">
                  <a:extLst>
                    <a:ext uri="{FF2B5EF4-FFF2-40B4-BE49-F238E27FC236}">
                      <a16:creationId xmlns:a16="http://schemas.microsoft.com/office/drawing/2014/main" id="{DB2B84B7-48B4-4C52-8486-7A83431FCD40}"/>
                    </a:ext>
                  </a:extLst>
                </p:cNvPr>
                <p:cNvSpPr txBox="1"/>
                <p:nvPr/>
              </p:nvSpPr>
              <p:spPr>
                <a:xfrm>
                  <a:off x="8471956" y="2869353"/>
                  <a:ext cx="1424764" cy="120032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dirty="0"/>
                    <a:t>DAM w/o</a:t>
                  </a:r>
                </a:p>
                <a:p>
                  <a:r>
                    <a:rPr lang="en-US" dirty="0"/>
                    <a:t>fish ladder. </a:t>
                  </a:r>
                </a:p>
                <a:p>
                  <a:r>
                    <a:rPr lang="en-US" dirty="0"/>
                    <a:t>Located far upstream</a:t>
                  </a:r>
                </a:p>
              </p:txBody>
            </p:sp>
            <p:sp>
              <p:nvSpPr>
                <p:cNvPr id="45" name="TextBox 44">
                  <a:extLst>
                    <a:ext uri="{FF2B5EF4-FFF2-40B4-BE49-F238E27FC236}">
                      <a16:creationId xmlns:a16="http://schemas.microsoft.com/office/drawing/2014/main" id="{D20979B8-BAE4-41DB-AC19-058F198C6D5E}"/>
                    </a:ext>
                  </a:extLst>
                </p:cNvPr>
                <p:cNvSpPr txBox="1"/>
                <p:nvPr/>
              </p:nvSpPr>
              <p:spPr>
                <a:xfrm>
                  <a:off x="400012" y="2852308"/>
                  <a:ext cx="1412894" cy="92333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dirty="0"/>
                    <a:t>Closed loop pumped </a:t>
                  </a:r>
                </a:p>
                <a:p>
                  <a:r>
                    <a:rPr lang="en-US" dirty="0"/>
                    <a:t>storage</a:t>
                  </a:r>
                </a:p>
              </p:txBody>
            </p:sp>
          </p:grpSp>
          <p:cxnSp>
            <p:nvCxnSpPr>
              <p:cNvPr id="26" name="Straight Connector 25">
                <a:extLst>
                  <a:ext uri="{FF2B5EF4-FFF2-40B4-BE49-F238E27FC236}">
                    <a16:creationId xmlns:a16="http://schemas.microsoft.com/office/drawing/2014/main" id="{902E75A5-ABB1-4479-BFB6-4C3092079243}"/>
                  </a:ext>
                </a:extLst>
              </p:cNvPr>
              <p:cNvCxnSpPr/>
              <p:nvPr/>
            </p:nvCxnSpPr>
            <p:spPr>
              <a:xfrm>
                <a:off x="4960620" y="2413778"/>
                <a:ext cx="0" cy="552518"/>
              </a:xfrm>
              <a:prstGeom prst="line">
                <a:avLst/>
              </a:prstGeom>
              <a:ln w="317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97D8D129-3D8E-42B7-ADAF-357E926FC54E}"/>
                </a:ext>
              </a:extLst>
            </p:cNvPr>
            <p:cNvSpPr txBox="1"/>
            <p:nvPr/>
          </p:nvSpPr>
          <p:spPr>
            <a:xfrm>
              <a:off x="7011460" y="2865493"/>
              <a:ext cx="1424764" cy="17543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DAM w.</a:t>
              </a:r>
            </a:p>
            <a:p>
              <a:r>
                <a:rPr lang="en-US" dirty="0"/>
                <a:t>Fish ladder.</a:t>
              </a:r>
            </a:p>
            <a:p>
              <a:r>
                <a:rPr lang="en-US" sz="1200" dirty="0"/>
                <a:t>(Dam located far downstream near Pacific ocean. </a:t>
              </a:r>
            </a:p>
            <a:p>
              <a:r>
                <a:rPr lang="en-US" sz="1200" dirty="0"/>
                <a:t>Downstream=higher impact to migrating fish)</a:t>
              </a: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E0C6F939-656B-4F17-8176-3A28C8F80D31}"/>
                </a:ext>
              </a:extLst>
            </p:cNvPr>
            <p:cNvSpPr txBox="1"/>
            <p:nvPr/>
          </p:nvSpPr>
          <p:spPr>
            <a:xfrm>
              <a:off x="5383618" y="2852308"/>
              <a:ext cx="1424764" cy="19389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DAM w.</a:t>
              </a:r>
            </a:p>
            <a:p>
              <a:r>
                <a:rPr lang="en-US" dirty="0"/>
                <a:t>Fish ladder</a:t>
              </a:r>
            </a:p>
            <a:p>
              <a:r>
                <a:rPr lang="en-US" sz="1200" dirty="0"/>
                <a:t>(dam located far upstream from the Long Island Sound. Upstream=lower impact to fish migration)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5113741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41"/>
    </mc:Choice>
    <mc:Fallback xmlns="">
      <p:transition spd="slow" advTm="441"/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The Columbia River - Bonneville Dam and Bonneville Reservoir">
            <a:extLst>
              <a:ext uri="{FF2B5EF4-FFF2-40B4-BE49-F238E27FC236}">
                <a16:creationId xmlns:a16="http://schemas.microsoft.com/office/drawing/2014/main" id="{0D1A3093-C3EC-4628-AAE8-3466433BEE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5304" y="4795274"/>
            <a:ext cx="1771016" cy="13282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77816802-5D0D-4350-8735-FED6C4CB5397}"/>
              </a:ext>
            </a:extLst>
          </p:cNvPr>
          <p:cNvSpPr txBox="1"/>
          <p:nvPr/>
        </p:nvSpPr>
        <p:spPr>
          <a:xfrm>
            <a:off x="6996576" y="6097744"/>
            <a:ext cx="165827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Bonneville Dam</a:t>
            </a:r>
          </a:p>
          <a:p>
            <a:r>
              <a:rPr lang="en-US" dirty="0"/>
              <a:t>Columbia River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E2A98465-420E-4E7B-978E-9B74C692686C}"/>
              </a:ext>
            </a:extLst>
          </p:cNvPr>
          <p:cNvSpPr txBox="1"/>
          <p:nvPr/>
        </p:nvSpPr>
        <p:spPr>
          <a:xfrm>
            <a:off x="816641" y="274682"/>
            <a:ext cx="960691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Spectrum of impact for different hydroelectric designs</a:t>
            </a:r>
          </a:p>
          <a:p>
            <a:r>
              <a:rPr lang="en-US" sz="1600" dirty="0"/>
              <a:t>(rough guide based on fish passage consideration only, just to illustrate that impact is a continuum) </a:t>
            </a:r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8D64C3A8-B1D7-4FD5-983F-192EDBDE008C}"/>
              </a:ext>
            </a:extLst>
          </p:cNvPr>
          <p:cNvGrpSpPr/>
          <p:nvPr/>
        </p:nvGrpSpPr>
        <p:grpSpPr>
          <a:xfrm>
            <a:off x="262890" y="1500683"/>
            <a:ext cx="11510010" cy="3290617"/>
            <a:chOff x="262890" y="1500683"/>
            <a:chExt cx="11510010" cy="3290617"/>
          </a:xfrm>
        </p:grpSpPr>
        <p:grpSp>
          <p:nvGrpSpPr>
            <p:cNvPr id="22" name="Group 21">
              <a:extLst>
                <a:ext uri="{FF2B5EF4-FFF2-40B4-BE49-F238E27FC236}">
                  <a16:creationId xmlns:a16="http://schemas.microsoft.com/office/drawing/2014/main" id="{BA21BF0F-AACA-4D25-8140-43ED738345DC}"/>
                </a:ext>
              </a:extLst>
            </p:cNvPr>
            <p:cNvGrpSpPr/>
            <p:nvPr/>
          </p:nvGrpSpPr>
          <p:grpSpPr>
            <a:xfrm>
              <a:off x="262890" y="1500683"/>
              <a:ext cx="11510010" cy="2868454"/>
              <a:chOff x="262890" y="1500683"/>
              <a:chExt cx="11510010" cy="2868454"/>
            </a:xfrm>
          </p:grpSpPr>
          <p:grpSp>
            <p:nvGrpSpPr>
              <p:cNvPr id="25" name="Group 24">
                <a:extLst>
                  <a:ext uri="{FF2B5EF4-FFF2-40B4-BE49-F238E27FC236}">
                    <a16:creationId xmlns:a16="http://schemas.microsoft.com/office/drawing/2014/main" id="{15ACED81-4AF6-43EC-8454-51EAE3DFF20E}"/>
                  </a:ext>
                </a:extLst>
              </p:cNvPr>
              <p:cNvGrpSpPr/>
              <p:nvPr/>
            </p:nvGrpSpPr>
            <p:grpSpPr>
              <a:xfrm>
                <a:off x="262890" y="1500683"/>
                <a:ext cx="11510010" cy="2868454"/>
                <a:chOff x="262890" y="1500683"/>
                <a:chExt cx="11510010" cy="2868454"/>
              </a:xfrm>
            </p:grpSpPr>
            <p:cxnSp>
              <p:nvCxnSpPr>
                <p:cNvPr id="27" name="Straight Arrow Connector 26">
                  <a:extLst>
                    <a:ext uri="{FF2B5EF4-FFF2-40B4-BE49-F238E27FC236}">
                      <a16:creationId xmlns:a16="http://schemas.microsoft.com/office/drawing/2014/main" id="{025CD48D-86C7-44AB-AF4F-15D698E789F7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262890" y="2690037"/>
                  <a:ext cx="11510010" cy="0"/>
                </a:xfrm>
                <a:prstGeom prst="straightConnector1">
                  <a:avLst/>
                </a:prstGeom>
                <a:ln w="92075"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28" name="TextBox 27">
                  <a:extLst>
                    <a:ext uri="{FF2B5EF4-FFF2-40B4-BE49-F238E27FC236}">
                      <a16:creationId xmlns:a16="http://schemas.microsoft.com/office/drawing/2014/main" id="{0260F7A9-8242-4C10-A38D-8EB2948E5289}"/>
                    </a:ext>
                  </a:extLst>
                </p:cNvPr>
                <p:cNvSpPr txBox="1"/>
                <p:nvPr/>
              </p:nvSpPr>
              <p:spPr>
                <a:xfrm>
                  <a:off x="538238" y="1509978"/>
                  <a:ext cx="2133533" cy="95410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800" dirty="0"/>
                    <a:t>Low Impact</a:t>
                  </a:r>
                </a:p>
                <a:p>
                  <a:r>
                    <a:rPr lang="en-US" sz="2800" dirty="0"/>
                    <a:t>Hydroelectric</a:t>
                  </a:r>
                </a:p>
              </p:txBody>
            </p:sp>
            <p:sp>
              <p:nvSpPr>
                <p:cNvPr id="29" name="TextBox 28">
                  <a:extLst>
                    <a:ext uri="{FF2B5EF4-FFF2-40B4-BE49-F238E27FC236}">
                      <a16:creationId xmlns:a16="http://schemas.microsoft.com/office/drawing/2014/main" id="{AA53A1B0-CB88-409B-B3C5-09FA136C0799}"/>
                    </a:ext>
                  </a:extLst>
                </p:cNvPr>
                <p:cNvSpPr txBox="1"/>
                <p:nvPr/>
              </p:nvSpPr>
              <p:spPr>
                <a:xfrm>
                  <a:off x="9024318" y="1500683"/>
                  <a:ext cx="2133533" cy="95410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800" dirty="0"/>
                    <a:t>High Impact</a:t>
                  </a:r>
                </a:p>
                <a:p>
                  <a:r>
                    <a:rPr lang="en-US" sz="2800" dirty="0"/>
                    <a:t>Hydroelectric</a:t>
                  </a:r>
                </a:p>
              </p:txBody>
            </p:sp>
            <p:sp>
              <p:nvSpPr>
                <p:cNvPr id="38" name="TextBox 37">
                  <a:extLst>
                    <a:ext uri="{FF2B5EF4-FFF2-40B4-BE49-F238E27FC236}">
                      <a16:creationId xmlns:a16="http://schemas.microsoft.com/office/drawing/2014/main" id="{03F1B1B7-B7F1-4B01-A8A1-DE8D1A12762A}"/>
                    </a:ext>
                  </a:extLst>
                </p:cNvPr>
                <p:cNvSpPr txBox="1"/>
                <p:nvPr/>
              </p:nvSpPr>
              <p:spPr>
                <a:xfrm>
                  <a:off x="1959389" y="2891809"/>
                  <a:ext cx="1424764" cy="64633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dirty="0"/>
                    <a:t>NO DAM. run- of- river. </a:t>
                  </a:r>
                </a:p>
              </p:txBody>
            </p:sp>
            <p:sp>
              <p:nvSpPr>
                <p:cNvPr id="39" name="TextBox 38">
                  <a:extLst>
                    <a:ext uri="{FF2B5EF4-FFF2-40B4-BE49-F238E27FC236}">
                      <a16:creationId xmlns:a16="http://schemas.microsoft.com/office/drawing/2014/main" id="{A5894BDE-40BE-4FA3-8511-0AA3F485A464}"/>
                    </a:ext>
                  </a:extLst>
                </p:cNvPr>
                <p:cNvSpPr txBox="1"/>
                <p:nvPr/>
              </p:nvSpPr>
              <p:spPr>
                <a:xfrm>
                  <a:off x="3671503" y="2865493"/>
                  <a:ext cx="1424764" cy="92333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dirty="0"/>
                    <a:t>DAM w.</a:t>
                  </a:r>
                </a:p>
                <a:p>
                  <a:r>
                    <a:rPr lang="en-US" dirty="0"/>
                    <a:t>Nature-Like</a:t>
                  </a:r>
                </a:p>
                <a:p>
                  <a:r>
                    <a:rPr lang="en-US" dirty="0"/>
                    <a:t>bypass </a:t>
                  </a:r>
                </a:p>
              </p:txBody>
            </p:sp>
            <p:sp>
              <p:nvSpPr>
                <p:cNvPr id="43" name="TextBox 42">
                  <a:extLst>
                    <a:ext uri="{FF2B5EF4-FFF2-40B4-BE49-F238E27FC236}">
                      <a16:creationId xmlns:a16="http://schemas.microsoft.com/office/drawing/2014/main" id="{2EA59984-F594-45FA-B8B2-DB7B793C35B0}"/>
                    </a:ext>
                  </a:extLst>
                </p:cNvPr>
                <p:cNvSpPr txBox="1"/>
                <p:nvPr/>
              </p:nvSpPr>
              <p:spPr>
                <a:xfrm>
                  <a:off x="9968184" y="2891809"/>
                  <a:ext cx="1424764" cy="1477328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dirty="0"/>
                    <a:t>DAM w/o</a:t>
                  </a:r>
                </a:p>
                <a:p>
                  <a:r>
                    <a:rPr lang="en-US" dirty="0"/>
                    <a:t>fish ladder.</a:t>
                  </a:r>
                </a:p>
                <a:p>
                  <a:r>
                    <a:rPr lang="en-US" dirty="0"/>
                    <a:t>Located far downstream</a:t>
                  </a:r>
                </a:p>
              </p:txBody>
            </p:sp>
            <p:sp>
              <p:nvSpPr>
                <p:cNvPr id="44" name="TextBox 43">
                  <a:extLst>
                    <a:ext uri="{FF2B5EF4-FFF2-40B4-BE49-F238E27FC236}">
                      <a16:creationId xmlns:a16="http://schemas.microsoft.com/office/drawing/2014/main" id="{F35E5B38-B7A0-417E-AB82-79D67B11CE78}"/>
                    </a:ext>
                  </a:extLst>
                </p:cNvPr>
                <p:cNvSpPr txBox="1"/>
                <p:nvPr/>
              </p:nvSpPr>
              <p:spPr>
                <a:xfrm>
                  <a:off x="8471956" y="2869353"/>
                  <a:ext cx="1424764" cy="120032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dirty="0"/>
                    <a:t>DAM w/o</a:t>
                  </a:r>
                </a:p>
                <a:p>
                  <a:r>
                    <a:rPr lang="en-US" dirty="0"/>
                    <a:t>fish ladder. </a:t>
                  </a:r>
                </a:p>
                <a:p>
                  <a:r>
                    <a:rPr lang="en-US" dirty="0"/>
                    <a:t>Located far upstream</a:t>
                  </a:r>
                </a:p>
              </p:txBody>
            </p:sp>
            <p:sp>
              <p:nvSpPr>
                <p:cNvPr id="45" name="TextBox 44">
                  <a:extLst>
                    <a:ext uri="{FF2B5EF4-FFF2-40B4-BE49-F238E27FC236}">
                      <a16:creationId xmlns:a16="http://schemas.microsoft.com/office/drawing/2014/main" id="{25B525BC-A37E-4051-98AD-92154DD3837F}"/>
                    </a:ext>
                  </a:extLst>
                </p:cNvPr>
                <p:cNvSpPr txBox="1"/>
                <p:nvPr/>
              </p:nvSpPr>
              <p:spPr>
                <a:xfrm>
                  <a:off x="400012" y="2852308"/>
                  <a:ext cx="1412894" cy="92333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dirty="0"/>
                    <a:t>Closed loop pumped </a:t>
                  </a:r>
                </a:p>
                <a:p>
                  <a:r>
                    <a:rPr lang="en-US" dirty="0"/>
                    <a:t>storage</a:t>
                  </a:r>
                </a:p>
              </p:txBody>
            </p:sp>
          </p:grpSp>
          <p:cxnSp>
            <p:nvCxnSpPr>
              <p:cNvPr id="26" name="Straight Connector 25">
                <a:extLst>
                  <a:ext uri="{FF2B5EF4-FFF2-40B4-BE49-F238E27FC236}">
                    <a16:creationId xmlns:a16="http://schemas.microsoft.com/office/drawing/2014/main" id="{2560BDA0-095F-4BA6-AAB3-687578349E2A}"/>
                  </a:ext>
                </a:extLst>
              </p:cNvPr>
              <p:cNvCxnSpPr/>
              <p:nvPr/>
            </p:nvCxnSpPr>
            <p:spPr>
              <a:xfrm>
                <a:off x="4960620" y="2413778"/>
                <a:ext cx="0" cy="552518"/>
              </a:xfrm>
              <a:prstGeom prst="line">
                <a:avLst/>
              </a:prstGeom>
              <a:ln w="317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91C072A2-5493-4B4D-AEB7-13A015A67510}"/>
                </a:ext>
              </a:extLst>
            </p:cNvPr>
            <p:cNvSpPr txBox="1"/>
            <p:nvPr/>
          </p:nvSpPr>
          <p:spPr>
            <a:xfrm>
              <a:off x="7011460" y="2865493"/>
              <a:ext cx="1424764" cy="17543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DAM w.</a:t>
              </a:r>
            </a:p>
            <a:p>
              <a:r>
                <a:rPr lang="en-US" dirty="0"/>
                <a:t>Fish ladder.</a:t>
              </a:r>
            </a:p>
            <a:p>
              <a:r>
                <a:rPr lang="en-US" sz="1200" dirty="0"/>
                <a:t>(Dam located far downstream near Pacific ocean. </a:t>
              </a:r>
            </a:p>
            <a:p>
              <a:r>
                <a:rPr lang="en-US" sz="1200" dirty="0"/>
                <a:t>Downstream=higher impact to migrating fish)</a:t>
              </a: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526418EB-076A-4108-A1D8-5BE313A704FA}"/>
                </a:ext>
              </a:extLst>
            </p:cNvPr>
            <p:cNvSpPr txBox="1"/>
            <p:nvPr/>
          </p:nvSpPr>
          <p:spPr>
            <a:xfrm>
              <a:off x="5383618" y="2852308"/>
              <a:ext cx="1424764" cy="19389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DAM w.</a:t>
              </a:r>
            </a:p>
            <a:p>
              <a:r>
                <a:rPr lang="en-US" dirty="0"/>
                <a:t>Fish ladder</a:t>
              </a:r>
            </a:p>
            <a:p>
              <a:r>
                <a:rPr lang="en-US" sz="1200" dirty="0"/>
                <a:t>(dam located far upstream from the Long Island Sound. Upstream=lower impact to fish migration)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0182255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0605"/>
    </mc:Choice>
    <mc:Fallback xmlns="">
      <p:transition spd="slow" advTm="20605"/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Box 18">
            <a:extLst>
              <a:ext uri="{FF2B5EF4-FFF2-40B4-BE49-F238E27FC236}">
                <a16:creationId xmlns:a16="http://schemas.microsoft.com/office/drawing/2014/main" id="{90637744-E15B-4240-B75C-929B6B416ED7}"/>
              </a:ext>
            </a:extLst>
          </p:cNvPr>
          <p:cNvSpPr txBox="1"/>
          <p:nvPr/>
        </p:nvSpPr>
        <p:spPr>
          <a:xfrm>
            <a:off x="4960620" y="6121653"/>
            <a:ext cx="2618752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fontAlgn="base"/>
            <a:r>
              <a:rPr lang="en-US" b="0" i="0" dirty="0">
                <a:solidFill>
                  <a:srgbClr val="494949"/>
                </a:solidFill>
                <a:effectLst/>
                <a:latin typeface="Verdana" panose="020B0604030504040204" pitchFamily="34" charset="0"/>
              </a:rPr>
              <a:t>Bellows Falls Dam</a:t>
            </a:r>
          </a:p>
          <a:p>
            <a:pPr algn="l" fontAlgn="base"/>
            <a:r>
              <a:rPr lang="en-US" dirty="0">
                <a:solidFill>
                  <a:srgbClr val="494949"/>
                </a:solidFill>
                <a:latin typeface="Verdana" panose="020B0604030504040204" pitchFamily="34" charset="0"/>
              </a:rPr>
              <a:t>Connecticut River</a:t>
            </a:r>
          </a:p>
          <a:p>
            <a:pPr algn="l" fontAlgn="base"/>
            <a:endParaRPr lang="en-US" b="0" i="0" dirty="0">
              <a:solidFill>
                <a:srgbClr val="494949"/>
              </a:solidFill>
              <a:effectLst/>
              <a:latin typeface="Verdana" panose="020B0604030504040204" pitchFamily="34" charset="0"/>
            </a:endParaRPr>
          </a:p>
        </p:txBody>
      </p:sp>
      <p:pic>
        <p:nvPicPr>
          <p:cNvPr id="17410" name="Picture 2" descr="Bellows Falls VT Floodgates and Hurricane Irene - YouTube">
            <a:extLst>
              <a:ext uri="{FF2B5EF4-FFF2-40B4-BE49-F238E27FC236}">
                <a16:creationId xmlns:a16="http://schemas.microsoft.com/office/drawing/2014/main" id="{AC9F1048-162B-4887-8AF1-45D8A60ABD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0694" y="5072774"/>
            <a:ext cx="1747287" cy="9828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841E3116-7401-4FC4-8D6A-9A12B4759746}"/>
              </a:ext>
            </a:extLst>
          </p:cNvPr>
          <p:cNvSpPr txBox="1"/>
          <p:nvPr/>
        </p:nvSpPr>
        <p:spPr>
          <a:xfrm>
            <a:off x="816641" y="274682"/>
            <a:ext cx="960691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Spectrum of impact for different hydroelectric designs</a:t>
            </a:r>
          </a:p>
          <a:p>
            <a:r>
              <a:rPr lang="en-US" sz="1600" dirty="0"/>
              <a:t>(rough guide based on fish passage consideration only, just to illustrate that impact is a continuum) </a:t>
            </a:r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F418E2FF-C204-4B41-8376-35B69D9ED199}"/>
              </a:ext>
            </a:extLst>
          </p:cNvPr>
          <p:cNvGrpSpPr/>
          <p:nvPr/>
        </p:nvGrpSpPr>
        <p:grpSpPr>
          <a:xfrm>
            <a:off x="262890" y="1500683"/>
            <a:ext cx="11510010" cy="3290617"/>
            <a:chOff x="262890" y="1500683"/>
            <a:chExt cx="11510010" cy="3290617"/>
          </a:xfrm>
        </p:grpSpPr>
        <p:grpSp>
          <p:nvGrpSpPr>
            <p:cNvPr id="22" name="Group 21">
              <a:extLst>
                <a:ext uri="{FF2B5EF4-FFF2-40B4-BE49-F238E27FC236}">
                  <a16:creationId xmlns:a16="http://schemas.microsoft.com/office/drawing/2014/main" id="{62549B0C-8D71-44B2-B409-672A4A61D94C}"/>
                </a:ext>
              </a:extLst>
            </p:cNvPr>
            <p:cNvGrpSpPr/>
            <p:nvPr/>
          </p:nvGrpSpPr>
          <p:grpSpPr>
            <a:xfrm>
              <a:off x="262890" y="1500683"/>
              <a:ext cx="11510010" cy="2868454"/>
              <a:chOff x="262890" y="1500683"/>
              <a:chExt cx="11510010" cy="2868454"/>
            </a:xfrm>
          </p:grpSpPr>
          <p:grpSp>
            <p:nvGrpSpPr>
              <p:cNvPr id="25" name="Group 24">
                <a:extLst>
                  <a:ext uri="{FF2B5EF4-FFF2-40B4-BE49-F238E27FC236}">
                    <a16:creationId xmlns:a16="http://schemas.microsoft.com/office/drawing/2014/main" id="{7441E5AD-4F1E-4AFE-A579-C3DCF1B02CE1}"/>
                  </a:ext>
                </a:extLst>
              </p:cNvPr>
              <p:cNvGrpSpPr/>
              <p:nvPr/>
            </p:nvGrpSpPr>
            <p:grpSpPr>
              <a:xfrm>
                <a:off x="262890" y="1500683"/>
                <a:ext cx="11510010" cy="2868454"/>
                <a:chOff x="262890" y="1500683"/>
                <a:chExt cx="11510010" cy="2868454"/>
              </a:xfrm>
            </p:grpSpPr>
            <p:cxnSp>
              <p:nvCxnSpPr>
                <p:cNvPr id="27" name="Straight Arrow Connector 26">
                  <a:extLst>
                    <a:ext uri="{FF2B5EF4-FFF2-40B4-BE49-F238E27FC236}">
                      <a16:creationId xmlns:a16="http://schemas.microsoft.com/office/drawing/2014/main" id="{3D4978E8-B39F-47A4-8E5C-F4290DAFCE06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262890" y="2690037"/>
                  <a:ext cx="11510010" cy="0"/>
                </a:xfrm>
                <a:prstGeom prst="straightConnector1">
                  <a:avLst/>
                </a:prstGeom>
                <a:ln w="92075"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28" name="TextBox 27">
                  <a:extLst>
                    <a:ext uri="{FF2B5EF4-FFF2-40B4-BE49-F238E27FC236}">
                      <a16:creationId xmlns:a16="http://schemas.microsoft.com/office/drawing/2014/main" id="{E6E98CAD-9E4B-4167-BE40-191233703335}"/>
                    </a:ext>
                  </a:extLst>
                </p:cNvPr>
                <p:cNvSpPr txBox="1"/>
                <p:nvPr/>
              </p:nvSpPr>
              <p:spPr>
                <a:xfrm>
                  <a:off x="538238" y="1509978"/>
                  <a:ext cx="2133533" cy="95410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800" dirty="0"/>
                    <a:t>Low Impact</a:t>
                  </a:r>
                </a:p>
                <a:p>
                  <a:r>
                    <a:rPr lang="en-US" sz="2800" dirty="0"/>
                    <a:t>Hydroelectric</a:t>
                  </a:r>
                </a:p>
              </p:txBody>
            </p:sp>
            <p:sp>
              <p:nvSpPr>
                <p:cNvPr id="29" name="TextBox 28">
                  <a:extLst>
                    <a:ext uri="{FF2B5EF4-FFF2-40B4-BE49-F238E27FC236}">
                      <a16:creationId xmlns:a16="http://schemas.microsoft.com/office/drawing/2014/main" id="{BDA7A917-DE70-4A44-ACEB-B8F2AA350046}"/>
                    </a:ext>
                  </a:extLst>
                </p:cNvPr>
                <p:cNvSpPr txBox="1"/>
                <p:nvPr/>
              </p:nvSpPr>
              <p:spPr>
                <a:xfrm>
                  <a:off x="9024318" y="1500683"/>
                  <a:ext cx="2133533" cy="95410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800" dirty="0"/>
                    <a:t>High Impact</a:t>
                  </a:r>
                </a:p>
                <a:p>
                  <a:r>
                    <a:rPr lang="en-US" sz="2800" dirty="0"/>
                    <a:t>Hydroelectric</a:t>
                  </a:r>
                </a:p>
              </p:txBody>
            </p:sp>
            <p:sp>
              <p:nvSpPr>
                <p:cNvPr id="30" name="TextBox 29">
                  <a:extLst>
                    <a:ext uri="{FF2B5EF4-FFF2-40B4-BE49-F238E27FC236}">
                      <a16:creationId xmlns:a16="http://schemas.microsoft.com/office/drawing/2014/main" id="{3995410A-C0A7-4EB2-B808-4677272162C6}"/>
                    </a:ext>
                  </a:extLst>
                </p:cNvPr>
                <p:cNvSpPr txBox="1"/>
                <p:nvPr/>
              </p:nvSpPr>
              <p:spPr>
                <a:xfrm>
                  <a:off x="1959389" y="2891809"/>
                  <a:ext cx="1424764" cy="64633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dirty="0"/>
                    <a:t>NO DAM. run- of- river. </a:t>
                  </a:r>
                </a:p>
              </p:txBody>
            </p:sp>
            <p:sp>
              <p:nvSpPr>
                <p:cNvPr id="31" name="TextBox 30">
                  <a:extLst>
                    <a:ext uri="{FF2B5EF4-FFF2-40B4-BE49-F238E27FC236}">
                      <a16:creationId xmlns:a16="http://schemas.microsoft.com/office/drawing/2014/main" id="{8F4C28F6-FF2F-4FFE-AEA6-81C17769F75D}"/>
                    </a:ext>
                  </a:extLst>
                </p:cNvPr>
                <p:cNvSpPr txBox="1"/>
                <p:nvPr/>
              </p:nvSpPr>
              <p:spPr>
                <a:xfrm>
                  <a:off x="3671503" y="2865493"/>
                  <a:ext cx="1424764" cy="92333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dirty="0"/>
                    <a:t>DAM w.</a:t>
                  </a:r>
                </a:p>
                <a:p>
                  <a:r>
                    <a:rPr lang="en-US" dirty="0"/>
                    <a:t>Nature-Like</a:t>
                  </a:r>
                </a:p>
                <a:p>
                  <a:r>
                    <a:rPr lang="en-US" dirty="0"/>
                    <a:t>bypass </a:t>
                  </a:r>
                </a:p>
              </p:txBody>
            </p:sp>
            <p:sp>
              <p:nvSpPr>
                <p:cNvPr id="32" name="TextBox 31">
                  <a:extLst>
                    <a:ext uri="{FF2B5EF4-FFF2-40B4-BE49-F238E27FC236}">
                      <a16:creationId xmlns:a16="http://schemas.microsoft.com/office/drawing/2014/main" id="{ADCB4372-D14C-40E8-B6EC-FB9C802C5019}"/>
                    </a:ext>
                  </a:extLst>
                </p:cNvPr>
                <p:cNvSpPr txBox="1"/>
                <p:nvPr/>
              </p:nvSpPr>
              <p:spPr>
                <a:xfrm>
                  <a:off x="9968184" y="2891809"/>
                  <a:ext cx="1424764" cy="1477328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dirty="0"/>
                    <a:t>DAM w/o</a:t>
                  </a:r>
                </a:p>
                <a:p>
                  <a:r>
                    <a:rPr lang="en-US" dirty="0"/>
                    <a:t>fish ladder.</a:t>
                  </a:r>
                </a:p>
                <a:p>
                  <a:r>
                    <a:rPr lang="en-US" dirty="0"/>
                    <a:t>Located far downstream</a:t>
                  </a:r>
                </a:p>
              </p:txBody>
            </p:sp>
            <p:sp>
              <p:nvSpPr>
                <p:cNvPr id="42" name="TextBox 41">
                  <a:extLst>
                    <a:ext uri="{FF2B5EF4-FFF2-40B4-BE49-F238E27FC236}">
                      <a16:creationId xmlns:a16="http://schemas.microsoft.com/office/drawing/2014/main" id="{7FE0070B-3BDF-47F3-86C6-6FA29CEDB628}"/>
                    </a:ext>
                  </a:extLst>
                </p:cNvPr>
                <p:cNvSpPr txBox="1"/>
                <p:nvPr/>
              </p:nvSpPr>
              <p:spPr>
                <a:xfrm>
                  <a:off x="8471956" y="2869353"/>
                  <a:ext cx="1424764" cy="120032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dirty="0"/>
                    <a:t>DAM w/o</a:t>
                  </a:r>
                </a:p>
                <a:p>
                  <a:r>
                    <a:rPr lang="en-US" dirty="0"/>
                    <a:t>fish ladder. </a:t>
                  </a:r>
                </a:p>
                <a:p>
                  <a:r>
                    <a:rPr lang="en-US" dirty="0"/>
                    <a:t>Located far upstream</a:t>
                  </a:r>
                </a:p>
              </p:txBody>
            </p:sp>
            <p:sp>
              <p:nvSpPr>
                <p:cNvPr id="44" name="TextBox 43">
                  <a:extLst>
                    <a:ext uri="{FF2B5EF4-FFF2-40B4-BE49-F238E27FC236}">
                      <a16:creationId xmlns:a16="http://schemas.microsoft.com/office/drawing/2014/main" id="{95BE91DC-CDDB-4BCF-A394-A6D5B84B9656}"/>
                    </a:ext>
                  </a:extLst>
                </p:cNvPr>
                <p:cNvSpPr txBox="1"/>
                <p:nvPr/>
              </p:nvSpPr>
              <p:spPr>
                <a:xfrm>
                  <a:off x="400012" y="2852308"/>
                  <a:ext cx="1412894" cy="92333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dirty="0"/>
                    <a:t>Closed loop pumped </a:t>
                  </a:r>
                </a:p>
                <a:p>
                  <a:r>
                    <a:rPr lang="en-US" dirty="0"/>
                    <a:t>storage</a:t>
                  </a:r>
                </a:p>
              </p:txBody>
            </p:sp>
          </p:grpSp>
          <p:cxnSp>
            <p:nvCxnSpPr>
              <p:cNvPr id="26" name="Straight Connector 25">
                <a:extLst>
                  <a:ext uri="{FF2B5EF4-FFF2-40B4-BE49-F238E27FC236}">
                    <a16:creationId xmlns:a16="http://schemas.microsoft.com/office/drawing/2014/main" id="{B55BFD77-6F0A-4CAC-80D3-1EB0D192D433}"/>
                  </a:ext>
                </a:extLst>
              </p:cNvPr>
              <p:cNvCxnSpPr/>
              <p:nvPr/>
            </p:nvCxnSpPr>
            <p:spPr>
              <a:xfrm>
                <a:off x="4960620" y="2413778"/>
                <a:ext cx="0" cy="552518"/>
              </a:xfrm>
              <a:prstGeom prst="line">
                <a:avLst/>
              </a:prstGeom>
              <a:ln w="317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B8596023-2F82-44D4-9A8E-CF2AB499E84F}"/>
                </a:ext>
              </a:extLst>
            </p:cNvPr>
            <p:cNvSpPr txBox="1"/>
            <p:nvPr/>
          </p:nvSpPr>
          <p:spPr>
            <a:xfrm>
              <a:off x="7011460" y="2865493"/>
              <a:ext cx="1424764" cy="17543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DAM w.</a:t>
              </a:r>
            </a:p>
            <a:p>
              <a:r>
                <a:rPr lang="en-US" dirty="0"/>
                <a:t>Fish ladder.</a:t>
              </a:r>
            </a:p>
            <a:p>
              <a:r>
                <a:rPr lang="en-US" sz="1200" dirty="0"/>
                <a:t>(Dam located far downstream near Pacific ocean. </a:t>
              </a:r>
            </a:p>
            <a:p>
              <a:r>
                <a:rPr lang="en-US" sz="1200" dirty="0"/>
                <a:t>Downstream=higher impact to migrating fish)</a:t>
              </a: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4AF5082A-79DD-47B4-AD04-77FF0F1E4179}"/>
                </a:ext>
              </a:extLst>
            </p:cNvPr>
            <p:cNvSpPr txBox="1"/>
            <p:nvPr/>
          </p:nvSpPr>
          <p:spPr>
            <a:xfrm>
              <a:off x="5383618" y="2852308"/>
              <a:ext cx="1424764" cy="19389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DAM w.</a:t>
              </a:r>
            </a:p>
            <a:p>
              <a:r>
                <a:rPr lang="en-US" dirty="0"/>
                <a:t>Fish ladder</a:t>
              </a:r>
            </a:p>
            <a:p>
              <a:r>
                <a:rPr lang="en-US" sz="1200" dirty="0"/>
                <a:t>(dam located far upstream from the Long Island Sound. Upstream=lower impact to fish migration)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8306762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298"/>
    </mc:Choice>
    <mc:Fallback xmlns="">
      <p:transition spd="slow" advTm="1298"/>
    </mc:Fallback>
  </mc:AlternateContent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>
            <a:extLst>
              <a:ext uri="{FF2B5EF4-FFF2-40B4-BE49-F238E27FC236}">
                <a16:creationId xmlns:a16="http://schemas.microsoft.com/office/drawing/2014/main" id="{D2B647A0-9624-4255-A8B0-44063F39698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77103" y="4199126"/>
            <a:ext cx="2206515" cy="1376836"/>
          </a:xfrm>
          <a:prstGeom prst="rect">
            <a:avLst/>
          </a:prstGeom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id="{4FDA803F-44D8-48D8-B5FC-5ABDB4440EDC}"/>
              </a:ext>
            </a:extLst>
          </p:cNvPr>
          <p:cNvSpPr txBox="1"/>
          <p:nvPr/>
        </p:nvSpPr>
        <p:spPr>
          <a:xfrm>
            <a:off x="3090419" y="5785704"/>
            <a:ext cx="237988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Howland Dam</a:t>
            </a:r>
          </a:p>
          <a:p>
            <a:r>
              <a:rPr lang="en-US" dirty="0"/>
              <a:t>Penobscot River, Maine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176FCE36-130C-4CCE-B608-B7F235D4D58E}"/>
              </a:ext>
            </a:extLst>
          </p:cNvPr>
          <p:cNvSpPr txBox="1"/>
          <p:nvPr/>
        </p:nvSpPr>
        <p:spPr>
          <a:xfrm>
            <a:off x="816641" y="274682"/>
            <a:ext cx="960691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Spectrum of impact for different hydroelectric designs</a:t>
            </a:r>
          </a:p>
          <a:p>
            <a:r>
              <a:rPr lang="en-US" sz="1600" dirty="0"/>
              <a:t>(rough guide based on fish passage consideration only, just to illustrate that impact is a continuum) </a:t>
            </a: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DE760C11-09AF-4441-A305-645DBF688B82}"/>
              </a:ext>
            </a:extLst>
          </p:cNvPr>
          <p:cNvGrpSpPr/>
          <p:nvPr/>
        </p:nvGrpSpPr>
        <p:grpSpPr>
          <a:xfrm>
            <a:off x="262890" y="1500683"/>
            <a:ext cx="11510010" cy="3290617"/>
            <a:chOff x="262890" y="1500683"/>
            <a:chExt cx="11510010" cy="3290617"/>
          </a:xfrm>
        </p:grpSpPr>
        <p:grpSp>
          <p:nvGrpSpPr>
            <p:cNvPr id="22" name="Group 21">
              <a:extLst>
                <a:ext uri="{FF2B5EF4-FFF2-40B4-BE49-F238E27FC236}">
                  <a16:creationId xmlns:a16="http://schemas.microsoft.com/office/drawing/2014/main" id="{6E43E3BC-864D-4B7F-A553-2EFF787204EE}"/>
                </a:ext>
              </a:extLst>
            </p:cNvPr>
            <p:cNvGrpSpPr/>
            <p:nvPr/>
          </p:nvGrpSpPr>
          <p:grpSpPr>
            <a:xfrm>
              <a:off x="262890" y="1500683"/>
              <a:ext cx="11510010" cy="2868454"/>
              <a:chOff x="262890" y="1500683"/>
              <a:chExt cx="11510010" cy="2868454"/>
            </a:xfrm>
          </p:grpSpPr>
          <p:grpSp>
            <p:nvGrpSpPr>
              <p:cNvPr id="27" name="Group 26">
                <a:extLst>
                  <a:ext uri="{FF2B5EF4-FFF2-40B4-BE49-F238E27FC236}">
                    <a16:creationId xmlns:a16="http://schemas.microsoft.com/office/drawing/2014/main" id="{39C03DFA-B826-4C07-BA87-7FB5F6A0ADEC}"/>
                  </a:ext>
                </a:extLst>
              </p:cNvPr>
              <p:cNvGrpSpPr/>
              <p:nvPr/>
            </p:nvGrpSpPr>
            <p:grpSpPr>
              <a:xfrm>
                <a:off x="262890" y="1500683"/>
                <a:ext cx="11510010" cy="2868454"/>
                <a:chOff x="262890" y="1500683"/>
                <a:chExt cx="11510010" cy="2868454"/>
              </a:xfrm>
            </p:grpSpPr>
            <p:cxnSp>
              <p:nvCxnSpPr>
                <p:cNvPr id="29" name="Straight Arrow Connector 28">
                  <a:extLst>
                    <a:ext uri="{FF2B5EF4-FFF2-40B4-BE49-F238E27FC236}">
                      <a16:creationId xmlns:a16="http://schemas.microsoft.com/office/drawing/2014/main" id="{5160BDA0-1D00-440C-9651-DAF93FB2F20F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262890" y="2690037"/>
                  <a:ext cx="11510010" cy="0"/>
                </a:xfrm>
                <a:prstGeom prst="straightConnector1">
                  <a:avLst/>
                </a:prstGeom>
                <a:ln w="92075"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30" name="TextBox 29">
                  <a:extLst>
                    <a:ext uri="{FF2B5EF4-FFF2-40B4-BE49-F238E27FC236}">
                      <a16:creationId xmlns:a16="http://schemas.microsoft.com/office/drawing/2014/main" id="{0FC8AF0D-926F-42B8-8357-9B840EC4E8F5}"/>
                    </a:ext>
                  </a:extLst>
                </p:cNvPr>
                <p:cNvSpPr txBox="1"/>
                <p:nvPr/>
              </p:nvSpPr>
              <p:spPr>
                <a:xfrm>
                  <a:off x="538238" y="1509978"/>
                  <a:ext cx="2133533" cy="95410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800" dirty="0"/>
                    <a:t>Low Impact</a:t>
                  </a:r>
                </a:p>
                <a:p>
                  <a:r>
                    <a:rPr lang="en-US" sz="2800" dirty="0"/>
                    <a:t>Hydroelectric</a:t>
                  </a:r>
                </a:p>
              </p:txBody>
            </p:sp>
            <p:sp>
              <p:nvSpPr>
                <p:cNvPr id="31" name="TextBox 30">
                  <a:extLst>
                    <a:ext uri="{FF2B5EF4-FFF2-40B4-BE49-F238E27FC236}">
                      <a16:creationId xmlns:a16="http://schemas.microsoft.com/office/drawing/2014/main" id="{5577E893-FB30-4CC8-AB0B-2158542D27CF}"/>
                    </a:ext>
                  </a:extLst>
                </p:cNvPr>
                <p:cNvSpPr txBox="1"/>
                <p:nvPr/>
              </p:nvSpPr>
              <p:spPr>
                <a:xfrm>
                  <a:off x="9024318" y="1500683"/>
                  <a:ext cx="2133533" cy="95410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800" dirty="0"/>
                    <a:t>High Impact</a:t>
                  </a:r>
                </a:p>
                <a:p>
                  <a:r>
                    <a:rPr lang="en-US" sz="2800" dirty="0"/>
                    <a:t>Hydroelectric</a:t>
                  </a:r>
                </a:p>
              </p:txBody>
            </p:sp>
            <p:sp>
              <p:nvSpPr>
                <p:cNvPr id="32" name="TextBox 31">
                  <a:extLst>
                    <a:ext uri="{FF2B5EF4-FFF2-40B4-BE49-F238E27FC236}">
                      <a16:creationId xmlns:a16="http://schemas.microsoft.com/office/drawing/2014/main" id="{F69C06DE-37E5-4204-A7B2-0CBA8ECC1412}"/>
                    </a:ext>
                  </a:extLst>
                </p:cNvPr>
                <p:cNvSpPr txBox="1"/>
                <p:nvPr/>
              </p:nvSpPr>
              <p:spPr>
                <a:xfrm>
                  <a:off x="1959389" y="2891809"/>
                  <a:ext cx="1424764" cy="64633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dirty="0"/>
                    <a:t>NO DAM. run- of- river. </a:t>
                  </a:r>
                </a:p>
              </p:txBody>
            </p:sp>
            <p:sp>
              <p:nvSpPr>
                <p:cNvPr id="33" name="TextBox 32">
                  <a:extLst>
                    <a:ext uri="{FF2B5EF4-FFF2-40B4-BE49-F238E27FC236}">
                      <a16:creationId xmlns:a16="http://schemas.microsoft.com/office/drawing/2014/main" id="{117D63A1-85B4-4A1A-993B-73EB5ADBE38C}"/>
                    </a:ext>
                  </a:extLst>
                </p:cNvPr>
                <p:cNvSpPr txBox="1"/>
                <p:nvPr/>
              </p:nvSpPr>
              <p:spPr>
                <a:xfrm>
                  <a:off x="3671503" y="2865493"/>
                  <a:ext cx="1424764" cy="92333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dirty="0"/>
                    <a:t>DAM w.</a:t>
                  </a:r>
                </a:p>
                <a:p>
                  <a:r>
                    <a:rPr lang="en-US" dirty="0"/>
                    <a:t>Nature-Like</a:t>
                  </a:r>
                </a:p>
                <a:p>
                  <a:r>
                    <a:rPr lang="en-US" dirty="0"/>
                    <a:t>bypass </a:t>
                  </a:r>
                </a:p>
              </p:txBody>
            </p:sp>
            <p:sp>
              <p:nvSpPr>
                <p:cNvPr id="34" name="TextBox 33">
                  <a:extLst>
                    <a:ext uri="{FF2B5EF4-FFF2-40B4-BE49-F238E27FC236}">
                      <a16:creationId xmlns:a16="http://schemas.microsoft.com/office/drawing/2014/main" id="{DB5FFC0F-A5AA-4B99-BFF5-71CFA144772B}"/>
                    </a:ext>
                  </a:extLst>
                </p:cNvPr>
                <p:cNvSpPr txBox="1"/>
                <p:nvPr/>
              </p:nvSpPr>
              <p:spPr>
                <a:xfrm>
                  <a:off x="9968184" y="2891809"/>
                  <a:ext cx="1424764" cy="1477328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dirty="0"/>
                    <a:t>DAM w/o</a:t>
                  </a:r>
                </a:p>
                <a:p>
                  <a:r>
                    <a:rPr lang="en-US" dirty="0"/>
                    <a:t>fish ladder.</a:t>
                  </a:r>
                </a:p>
                <a:p>
                  <a:r>
                    <a:rPr lang="en-US" dirty="0"/>
                    <a:t>Located far downstream</a:t>
                  </a:r>
                </a:p>
              </p:txBody>
            </p:sp>
            <p:sp>
              <p:nvSpPr>
                <p:cNvPr id="35" name="TextBox 34">
                  <a:extLst>
                    <a:ext uri="{FF2B5EF4-FFF2-40B4-BE49-F238E27FC236}">
                      <a16:creationId xmlns:a16="http://schemas.microsoft.com/office/drawing/2014/main" id="{10AF95DD-A3A7-40BA-8ED5-D0EE1244DA34}"/>
                    </a:ext>
                  </a:extLst>
                </p:cNvPr>
                <p:cNvSpPr txBox="1"/>
                <p:nvPr/>
              </p:nvSpPr>
              <p:spPr>
                <a:xfrm>
                  <a:off x="8471956" y="2869353"/>
                  <a:ext cx="1424764" cy="120032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dirty="0"/>
                    <a:t>DAM w/o</a:t>
                  </a:r>
                </a:p>
                <a:p>
                  <a:r>
                    <a:rPr lang="en-US" dirty="0"/>
                    <a:t>fish ladder. </a:t>
                  </a:r>
                </a:p>
                <a:p>
                  <a:r>
                    <a:rPr lang="en-US" dirty="0"/>
                    <a:t>Located far upstream</a:t>
                  </a:r>
                </a:p>
              </p:txBody>
            </p:sp>
            <p:sp>
              <p:nvSpPr>
                <p:cNvPr id="36" name="TextBox 35">
                  <a:extLst>
                    <a:ext uri="{FF2B5EF4-FFF2-40B4-BE49-F238E27FC236}">
                      <a16:creationId xmlns:a16="http://schemas.microsoft.com/office/drawing/2014/main" id="{07EF9BCC-4427-48C2-8C8A-9008ACB31565}"/>
                    </a:ext>
                  </a:extLst>
                </p:cNvPr>
                <p:cNvSpPr txBox="1"/>
                <p:nvPr/>
              </p:nvSpPr>
              <p:spPr>
                <a:xfrm>
                  <a:off x="400012" y="2852308"/>
                  <a:ext cx="1412894" cy="92333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dirty="0"/>
                    <a:t>Closed loop pumped </a:t>
                  </a:r>
                </a:p>
                <a:p>
                  <a:r>
                    <a:rPr lang="en-US" dirty="0"/>
                    <a:t>storage</a:t>
                  </a:r>
                </a:p>
              </p:txBody>
            </p:sp>
          </p:grpSp>
          <p:cxnSp>
            <p:nvCxnSpPr>
              <p:cNvPr id="28" name="Straight Connector 27">
                <a:extLst>
                  <a:ext uri="{FF2B5EF4-FFF2-40B4-BE49-F238E27FC236}">
                    <a16:creationId xmlns:a16="http://schemas.microsoft.com/office/drawing/2014/main" id="{03580B6E-781A-4E5A-B402-1A8586E38DF3}"/>
                  </a:ext>
                </a:extLst>
              </p:cNvPr>
              <p:cNvCxnSpPr/>
              <p:nvPr/>
            </p:nvCxnSpPr>
            <p:spPr>
              <a:xfrm>
                <a:off x="4960620" y="2413778"/>
                <a:ext cx="0" cy="552518"/>
              </a:xfrm>
              <a:prstGeom prst="line">
                <a:avLst/>
              </a:prstGeom>
              <a:ln w="317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77975F7A-7B1D-4684-AA64-29EDB9ED9315}"/>
                </a:ext>
              </a:extLst>
            </p:cNvPr>
            <p:cNvSpPr txBox="1"/>
            <p:nvPr/>
          </p:nvSpPr>
          <p:spPr>
            <a:xfrm>
              <a:off x="7011460" y="2865493"/>
              <a:ext cx="1424764" cy="17543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DAM w.</a:t>
              </a:r>
            </a:p>
            <a:p>
              <a:r>
                <a:rPr lang="en-US" dirty="0"/>
                <a:t>Fish ladder.</a:t>
              </a:r>
            </a:p>
            <a:p>
              <a:r>
                <a:rPr lang="en-US" sz="1200" dirty="0"/>
                <a:t>(Dam located far downstream near Pacific ocean. </a:t>
              </a:r>
            </a:p>
            <a:p>
              <a:r>
                <a:rPr lang="en-US" sz="1200" dirty="0"/>
                <a:t>Downstream=higher impact to migrating fish)</a:t>
              </a: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8EA1BEDE-E104-4213-B9CA-0B163266E6AC}"/>
                </a:ext>
              </a:extLst>
            </p:cNvPr>
            <p:cNvSpPr txBox="1"/>
            <p:nvPr/>
          </p:nvSpPr>
          <p:spPr>
            <a:xfrm>
              <a:off x="5383618" y="2852308"/>
              <a:ext cx="1424764" cy="19389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DAM w.</a:t>
              </a:r>
            </a:p>
            <a:p>
              <a:r>
                <a:rPr lang="en-US" dirty="0"/>
                <a:t>Fish ladder</a:t>
              </a:r>
            </a:p>
            <a:p>
              <a:r>
                <a:rPr lang="en-US" sz="1200" dirty="0"/>
                <a:t>(dam located far upstream from the Long Island Sound. Upstream=lower impact to fish migration)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376323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8086"/>
    </mc:Choice>
    <mc:Fallback xmlns="">
      <p:transition spd="slow" advTm="18086"/>
    </mc:Fallback>
  </mc:AlternateContent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>
            <a:extLst>
              <a:ext uri="{FF2B5EF4-FFF2-40B4-BE49-F238E27FC236}">
                <a16:creationId xmlns:a16="http://schemas.microsoft.com/office/drawing/2014/main" id="{D2B647A0-9624-4255-A8B0-44063F39698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52460" y="877147"/>
            <a:ext cx="8420240" cy="5254120"/>
          </a:xfrm>
          <a:prstGeom prst="rect">
            <a:avLst/>
          </a:prstGeom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id="{4FDA803F-44D8-48D8-B5FC-5ABDB4440EDC}"/>
              </a:ext>
            </a:extLst>
          </p:cNvPr>
          <p:cNvSpPr txBox="1"/>
          <p:nvPr/>
        </p:nvSpPr>
        <p:spPr>
          <a:xfrm>
            <a:off x="4597309" y="6211669"/>
            <a:ext cx="237988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Howland Dam</a:t>
            </a:r>
          </a:p>
          <a:p>
            <a:r>
              <a:rPr lang="en-US" dirty="0"/>
              <a:t>Penobscot River, Maine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D3AC64E-A8B2-44D9-AC05-F6432ABCCF64}"/>
              </a:ext>
            </a:extLst>
          </p:cNvPr>
          <p:cNvSpPr txBox="1"/>
          <p:nvPr/>
        </p:nvSpPr>
        <p:spPr>
          <a:xfrm>
            <a:off x="1130773" y="282948"/>
            <a:ext cx="75584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Hydroelectric dam with fish passable “nature-like” run-of-river bypass </a:t>
            </a:r>
          </a:p>
        </p:txBody>
      </p:sp>
    </p:spTree>
    <p:extLst>
      <p:ext uri="{BB962C8B-B14F-4D97-AF65-F5344CB8AC3E}">
        <p14:creationId xmlns:p14="http://schemas.microsoft.com/office/powerpoint/2010/main" val="41479268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951"/>
    </mc:Choice>
    <mc:Fallback xmlns="">
      <p:transition spd="slow" advTm="7951"/>
    </mc:Fallback>
  </mc:AlternateContent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extBox 23">
            <a:extLst>
              <a:ext uri="{FF2B5EF4-FFF2-40B4-BE49-F238E27FC236}">
                <a16:creationId xmlns:a16="http://schemas.microsoft.com/office/drawing/2014/main" id="{4FDA803F-44D8-48D8-B5FC-5ABDB4440EDC}"/>
              </a:ext>
            </a:extLst>
          </p:cNvPr>
          <p:cNvSpPr txBox="1"/>
          <p:nvPr/>
        </p:nvSpPr>
        <p:spPr>
          <a:xfrm>
            <a:off x="4597309" y="6211669"/>
            <a:ext cx="237988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Howland Dam</a:t>
            </a:r>
          </a:p>
          <a:p>
            <a:r>
              <a:rPr lang="en-US" dirty="0"/>
              <a:t>Penobscot River, Maine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944DCF3-3608-4B7B-8560-D173BA1CF1E7}"/>
              </a:ext>
            </a:extLst>
          </p:cNvPr>
          <p:cNvSpPr txBox="1"/>
          <p:nvPr/>
        </p:nvSpPr>
        <p:spPr>
          <a:xfrm>
            <a:off x="1609238" y="282948"/>
            <a:ext cx="75584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Hydroelectric dam with fish passable “nature-like” run-of-river bypass 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AFAC0C8C-6924-4A54-A9FC-049CC5399B78}"/>
              </a:ext>
            </a:extLst>
          </p:cNvPr>
          <p:cNvGrpSpPr/>
          <p:nvPr/>
        </p:nvGrpSpPr>
        <p:grpSpPr>
          <a:xfrm>
            <a:off x="1752460" y="877147"/>
            <a:ext cx="8420240" cy="5254120"/>
            <a:chOff x="1752460" y="877147"/>
            <a:chExt cx="8420240" cy="5254120"/>
          </a:xfrm>
        </p:grpSpPr>
        <p:pic>
          <p:nvPicPr>
            <p:cNvPr id="23" name="Picture 22">
              <a:extLst>
                <a:ext uri="{FF2B5EF4-FFF2-40B4-BE49-F238E27FC236}">
                  <a16:creationId xmlns:a16="http://schemas.microsoft.com/office/drawing/2014/main" id="{D2B647A0-9624-4255-A8B0-44063F39698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752460" y="877147"/>
              <a:ext cx="8420240" cy="5254120"/>
            </a:xfrm>
            <a:prstGeom prst="rect">
              <a:avLst/>
            </a:prstGeom>
          </p:spPr>
        </p:pic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82D1A3D9-C96D-46C8-9FB7-EA0A36F44E5A}"/>
                </a:ext>
              </a:extLst>
            </p:cNvPr>
            <p:cNvGrpSpPr/>
            <p:nvPr/>
          </p:nvGrpSpPr>
          <p:grpSpPr>
            <a:xfrm>
              <a:off x="5720316" y="2926080"/>
              <a:ext cx="2339313" cy="1241883"/>
              <a:chOff x="5720316" y="2926080"/>
              <a:chExt cx="2339313" cy="1241883"/>
            </a:xfrm>
          </p:grpSpPr>
          <p:cxnSp>
            <p:nvCxnSpPr>
              <p:cNvPr id="3" name="Straight Arrow Connector 2">
                <a:extLst>
                  <a:ext uri="{FF2B5EF4-FFF2-40B4-BE49-F238E27FC236}">
                    <a16:creationId xmlns:a16="http://schemas.microsoft.com/office/drawing/2014/main" id="{10233E35-A9FC-4701-8EF6-D5B6189BBA48}"/>
                  </a:ext>
                </a:extLst>
              </p:cNvPr>
              <p:cNvCxnSpPr/>
              <p:nvPr/>
            </p:nvCxnSpPr>
            <p:spPr>
              <a:xfrm flipH="1">
                <a:off x="5720316" y="3179135"/>
                <a:ext cx="627321" cy="988828"/>
              </a:xfrm>
              <a:prstGeom prst="straightConnector1">
                <a:avLst/>
              </a:prstGeom>
              <a:ln w="41275"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5F753F96-4F6C-4DF8-882C-A92CEA81377E}"/>
                  </a:ext>
                </a:extLst>
              </p:cNvPr>
              <p:cNvSpPr txBox="1"/>
              <p:nvPr/>
            </p:nvSpPr>
            <p:spPr>
              <a:xfrm>
                <a:off x="5962580" y="2926080"/>
                <a:ext cx="2097049" cy="369332"/>
              </a:xfrm>
              <a:prstGeom prst="rect">
                <a:avLst/>
              </a:prstGeom>
              <a:solidFill>
                <a:schemeClr val="accent1"/>
              </a:solidFill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Hydroelectric dam</a:t>
                </a:r>
              </a:p>
            </p:txBody>
          </p:sp>
        </p:grpSp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7C0EB81B-6D53-4992-AD2D-D2D09361C46C}"/>
                </a:ext>
              </a:extLst>
            </p:cNvPr>
            <p:cNvGrpSpPr/>
            <p:nvPr/>
          </p:nvGrpSpPr>
          <p:grpSpPr>
            <a:xfrm>
              <a:off x="3936927" y="2476346"/>
              <a:ext cx="1648208" cy="1691617"/>
              <a:chOff x="3936927" y="2476346"/>
              <a:chExt cx="1648208" cy="1691617"/>
            </a:xfrm>
          </p:grpSpPr>
          <p:cxnSp>
            <p:nvCxnSpPr>
              <p:cNvPr id="7" name="Straight Arrow Connector 6">
                <a:extLst>
                  <a:ext uri="{FF2B5EF4-FFF2-40B4-BE49-F238E27FC236}">
                    <a16:creationId xmlns:a16="http://schemas.microsoft.com/office/drawing/2014/main" id="{B608A8FC-8357-49E5-9FF4-64F932AF2B5F}"/>
                  </a:ext>
                </a:extLst>
              </p:cNvPr>
              <p:cNvCxnSpPr>
                <a:cxnSpLocks/>
                <a:stCxn id="9" idx="2"/>
              </p:cNvCxnSpPr>
              <p:nvPr/>
            </p:nvCxnSpPr>
            <p:spPr>
              <a:xfrm flipH="1">
                <a:off x="4008325" y="2845678"/>
                <a:ext cx="752706" cy="1322285"/>
              </a:xfrm>
              <a:prstGeom prst="straightConnector1">
                <a:avLst/>
              </a:prstGeom>
              <a:ln w="41275"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0AADF000-DB77-4389-9014-602B27EDA4FD}"/>
                  </a:ext>
                </a:extLst>
              </p:cNvPr>
              <p:cNvSpPr txBox="1"/>
              <p:nvPr/>
            </p:nvSpPr>
            <p:spPr>
              <a:xfrm>
                <a:off x="3936927" y="2476346"/>
                <a:ext cx="1648208" cy="369332"/>
              </a:xfrm>
              <a:prstGeom prst="rect">
                <a:avLst/>
              </a:prstGeom>
              <a:solidFill>
                <a:schemeClr val="accent1"/>
              </a:solidFill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Bypass stream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7282258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2742"/>
    </mc:Choice>
    <mc:Fallback xmlns="">
      <p:transition spd="slow" advTm="22742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Our Climate Delegation to The UNFCCC Climate Conference in Madrid, Spain  hosted by Chile, in December 2019 - GEI Climate">
            <a:extLst>
              <a:ext uri="{FF2B5EF4-FFF2-40B4-BE49-F238E27FC236}">
                <a16:creationId xmlns:a16="http://schemas.microsoft.com/office/drawing/2014/main" id="{119E4748-53AB-4213-8D56-5E1BCAE2F8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5078" y="1049075"/>
            <a:ext cx="8508261" cy="55060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17A3D1CE-4B76-4270-AACB-A2A42163E5B2}"/>
              </a:ext>
            </a:extLst>
          </p:cNvPr>
          <p:cNvSpPr txBox="1"/>
          <p:nvPr/>
        </p:nvSpPr>
        <p:spPr>
          <a:xfrm>
            <a:off x="1669312" y="302865"/>
            <a:ext cx="416787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/>
              <a:t>Historical CO2 Levels </a:t>
            </a:r>
          </a:p>
        </p:txBody>
      </p:sp>
    </p:spTree>
    <p:extLst>
      <p:ext uri="{BB962C8B-B14F-4D97-AF65-F5344CB8AC3E}">
        <p14:creationId xmlns:p14="http://schemas.microsoft.com/office/powerpoint/2010/main" val="32412722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2652"/>
    </mc:Choice>
    <mc:Fallback xmlns="">
      <p:transition spd="slow" advTm="82652"/>
    </mc:Fallback>
  </mc:AlternateContent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84EDDA5-479A-4BE9-9DE8-86966967B9E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4277" y="380109"/>
            <a:ext cx="8379295" cy="57761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0286542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20334CE0-743D-4D34-A559-2F23075697F1}"/>
              </a:ext>
            </a:extLst>
          </p:cNvPr>
          <p:cNvSpPr txBox="1"/>
          <p:nvPr/>
        </p:nvSpPr>
        <p:spPr>
          <a:xfrm>
            <a:off x="0" y="324554"/>
            <a:ext cx="106538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4D5156"/>
                </a:solidFill>
                <a:latin typeface="Roboto" panose="02000000000000000000" pitchFamily="2" charset="0"/>
              </a:rPr>
              <a:t>Low Impact Turbines:  </a:t>
            </a:r>
            <a:endParaRPr lang="en-US" sz="2400" dirty="0">
              <a:solidFill>
                <a:srgbClr val="4D5156"/>
              </a:solidFill>
              <a:latin typeface="Roboto" panose="02000000000000000000" pitchFamily="2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FBFCEE7-2413-4CDB-BB64-BECEEF3CB4CB}"/>
              </a:ext>
            </a:extLst>
          </p:cNvPr>
          <p:cNvSpPr txBox="1"/>
          <p:nvPr/>
        </p:nvSpPr>
        <p:spPr>
          <a:xfrm>
            <a:off x="3121168" y="306206"/>
            <a:ext cx="64800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/>
              <a:t>Natel</a:t>
            </a:r>
            <a:r>
              <a:rPr lang="en-US" sz="2400" dirty="0"/>
              <a:t> Energy fish-safe Hydroelectric turbine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ECBE35D7-A585-4286-95D6-5E91A24D36A0}"/>
              </a:ext>
            </a:extLst>
          </p:cNvPr>
          <p:cNvGrpSpPr/>
          <p:nvPr/>
        </p:nvGrpSpPr>
        <p:grpSpPr>
          <a:xfrm>
            <a:off x="331470" y="1430196"/>
            <a:ext cx="4892040" cy="3558031"/>
            <a:chOff x="365760" y="1588770"/>
            <a:chExt cx="4892040" cy="3558031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65FDE43E-8C7B-4C0E-BAA9-09F690D690F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25957" y="1623059"/>
              <a:ext cx="4774322" cy="3523742"/>
            </a:xfrm>
            <a:prstGeom prst="rect">
              <a:avLst/>
            </a:prstGeom>
          </p:spPr>
        </p:pic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A7D6C912-4E34-4CBF-82DB-0960EB106147}"/>
                </a:ext>
              </a:extLst>
            </p:cNvPr>
            <p:cNvSpPr/>
            <p:nvPr/>
          </p:nvSpPr>
          <p:spPr>
            <a:xfrm>
              <a:off x="365760" y="1588770"/>
              <a:ext cx="4892040" cy="3558031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35F80F24-DC0A-4795-B8BD-34D5013605ED}"/>
              </a:ext>
            </a:extLst>
          </p:cNvPr>
          <p:cNvGrpSpPr/>
          <p:nvPr/>
        </p:nvGrpSpPr>
        <p:grpSpPr>
          <a:xfrm>
            <a:off x="5459341" y="1430196"/>
            <a:ext cx="4681727" cy="3558030"/>
            <a:chOff x="5502403" y="1361152"/>
            <a:chExt cx="4525905" cy="3399458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60F58AA4-F0C5-4F11-A350-FCB6315EF4B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502403" y="1368771"/>
              <a:ext cx="4466845" cy="3391838"/>
            </a:xfrm>
            <a:prstGeom prst="rect">
              <a:avLst/>
            </a:prstGeom>
          </p:spPr>
        </p:pic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74705AB5-1421-40BD-9965-1FD15487A49A}"/>
                </a:ext>
              </a:extLst>
            </p:cNvPr>
            <p:cNvSpPr/>
            <p:nvPr/>
          </p:nvSpPr>
          <p:spPr>
            <a:xfrm>
              <a:off x="5502403" y="1361152"/>
              <a:ext cx="4525905" cy="3399458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0621474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7157"/>
    </mc:Choice>
    <mc:Fallback xmlns="">
      <p:transition spd="slow" advTm="67157"/>
    </mc:Fallback>
  </mc:AlternateContent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145C1D0-8A9F-4D7F-8E60-9DC7AC8137F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4467" t="1254"/>
          <a:stretch/>
        </p:blipFill>
        <p:spPr>
          <a:xfrm>
            <a:off x="2179675" y="979855"/>
            <a:ext cx="5645888" cy="5521955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95C1BFB7-B3CA-4935-BCB4-CB69AAE5AA4F}"/>
              </a:ext>
            </a:extLst>
          </p:cNvPr>
          <p:cNvSpPr txBox="1"/>
          <p:nvPr/>
        </p:nvSpPr>
        <p:spPr>
          <a:xfrm>
            <a:off x="1031358" y="425302"/>
            <a:ext cx="73820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Low Impact Turbines:   </a:t>
            </a:r>
            <a:r>
              <a:rPr lang="en-US" dirty="0"/>
              <a:t>The Alden Fish Friendly Turbine from Voith. </a:t>
            </a:r>
          </a:p>
        </p:txBody>
      </p:sp>
    </p:spTree>
    <p:extLst>
      <p:ext uri="{BB962C8B-B14F-4D97-AF65-F5344CB8AC3E}">
        <p14:creationId xmlns:p14="http://schemas.microsoft.com/office/powerpoint/2010/main" val="547989337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20334CE0-743D-4D34-A559-2F23075697F1}"/>
              </a:ext>
            </a:extLst>
          </p:cNvPr>
          <p:cNvSpPr txBox="1"/>
          <p:nvPr/>
        </p:nvSpPr>
        <p:spPr>
          <a:xfrm>
            <a:off x="616688" y="350874"/>
            <a:ext cx="106538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4D5156"/>
                </a:solidFill>
                <a:latin typeface="Roboto" panose="02000000000000000000" pitchFamily="2" charset="0"/>
              </a:rPr>
              <a:t>Low Impact Turbines:  </a:t>
            </a:r>
            <a:endParaRPr lang="en-US" sz="2400" dirty="0">
              <a:solidFill>
                <a:srgbClr val="4D5156"/>
              </a:solidFill>
              <a:latin typeface="Roboto" panose="02000000000000000000" pitchFamily="2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2709472-B462-4082-99D5-44C800662E6A}"/>
              </a:ext>
            </a:extLst>
          </p:cNvPr>
          <p:cNvSpPr txBox="1"/>
          <p:nvPr/>
        </p:nvSpPr>
        <p:spPr>
          <a:xfrm>
            <a:off x="2583180" y="5850142"/>
            <a:ext cx="57835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Micro hydro Archimedes screw turbine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A88442AD-EF70-46D0-963F-777CB41369E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9154" t="5744" r="19971" b="9427"/>
          <a:stretch/>
        </p:blipFill>
        <p:spPr>
          <a:xfrm>
            <a:off x="1920240" y="937260"/>
            <a:ext cx="5783580" cy="4800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09891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7157"/>
    </mc:Choice>
    <mc:Fallback xmlns="">
      <p:transition spd="slow" advTm="67157"/>
    </mc:Fallback>
  </mc:AlternateContent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09E13535-974B-48A4-AC09-23D6936B1310}"/>
              </a:ext>
            </a:extLst>
          </p:cNvPr>
          <p:cNvSpPr txBox="1"/>
          <p:nvPr/>
        </p:nvSpPr>
        <p:spPr>
          <a:xfrm>
            <a:off x="1772986" y="388620"/>
            <a:ext cx="96069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Gradation scale of impact for different hydroelectric designs</a:t>
            </a:r>
          </a:p>
        </p:txBody>
      </p:sp>
      <p:pic>
        <p:nvPicPr>
          <p:cNvPr id="19" name="Picture 2" descr="run off river | Hydro electric, Hydro power plant, Power plant">
            <a:extLst>
              <a:ext uri="{FF2B5EF4-FFF2-40B4-BE49-F238E27FC236}">
                <a16:creationId xmlns:a16="http://schemas.microsoft.com/office/drawing/2014/main" id="{55F50876-2D7E-4248-A666-B1383A9DDD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3497" y="3667344"/>
            <a:ext cx="1661356" cy="12003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0" name="Group 19">
            <a:extLst>
              <a:ext uri="{FF2B5EF4-FFF2-40B4-BE49-F238E27FC236}">
                <a16:creationId xmlns:a16="http://schemas.microsoft.com/office/drawing/2014/main" id="{F0D76323-FEEB-42B5-B8B2-46C496B7EF22}"/>
              </a:ext>
            </a:extLst>
          </p:cNvPr>
          <p:cNvGrpSpPr/>
          <p:nvPr/>
        </p:nvGrpSpPr>
        <p:grpSpPr>
          <a:xfrm>
            <a:off x="262890" y="1500683"/>
            <a:ext cx="11510010" cy="3290617"/>
            <a:chOff x="262890" y="1500683"/>
            <a:chExt cx="11510010" cy="3290617"/>
          </a:xfrm>
        </p:grpSpPr>
        <p:grpSp>
          <p:nvGrpSpPr>
            <p:cNvPr id="21" name="Group 20">
              <a:extLst>
                <a:ext uri="{FF2B5EF4-FFF2-40B4-BE49-F238E27FC236}">
                  <a16:creationId xmlns:a16="http://schemas.microsoft.com/office/drawing/2014/main" id="{557A2A21-037E-4B8D-8002-83BEC236E5DC}"/>
                </a:ext>
              </a:extLst>
            </p:cNvPr>
            <p:cNvGrpSpPr/>
            <p:nvPr/>
          </p:nvGrpSpPr>
          <p:grpSpPr>
            <a:xfrm>
              <a:off x="262890" y="1500683"/>
              <a:ext cx="11510010" cy="2868454"/>
              <a:chOff x="262890" y="1500683"/>
              <a:chExt cx="11510010" cy="2868454"/>
            </a:xfrm>
          </p:grpSpPr>
          <p:grpSp>
            <p:nvGrpSpPr>
              <p:cNvPr id="24" name="Group 23">
                <a:extLst>
                  <a:ext uri="{FF2B5EF4-FFF2-40B4-BE49-F238E27FC236}">
                    <a16:creationId xmlns:a16="http://schemas.microsoft.com/office/drawing/2014/main" id="{E6B346CA-2F66-416C-A98E-2F426B944686}"/>
                  </a:ext>
                </a:extLst>
              </p:cNvPr>
              <p:cNvGrpSpPr/>
              <p:nvPr/>
            </p:nvGrpSpPr>
            <p:grpSpPr>
              <a:xfrm>
                <a:off x="262890" y="1500683"/>
                <a:ext cx="11510010" cy="2868454"/>
                <a:chOff x="262890" y="1500683"/>
                <a:chExt cx="11510010" cy="2868454"/>
              </a:xfrm>
            </p:grpSpPr>
            <p:cxnSp>
              <p:nvCxnSpPr>
                <p:cNvPr id="26" name="Straight Arrow Connector 25">
                  <a:extLst>
                    <a:ext uri="{FF2B5EF4-FFF2-40B4-BE49-F238E27FC236}">
                      <a16:creationId xmlns:a16="http://schemas.microsoft.com/office/drawing/2014/main" id="{B954E643-9D7A-4A5D-99EF-A6AE802BF795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262890" y="2690037"/>
                  <a:ext cx="11510010" cy="0"/>
                </a:xfrm>
                <a:prstGeom prst="straightConnector1">
                  <a:avLst/>
                </a:prstGeom>
                <a:ln w="92075"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27" name="TextBox 26">
                  <a:extLst>
                    <a:ext uri="{FF2B5EF4-FFF2-40B4-BE49-F238E27FC236}">
                      <a16:creationId xmlns:a16="http://schemas.microsoft.com/office/drawing/2014/main" id="{DA2BED94-9445-4B3F-B6C8-9360ED9FFDD3}"/>
                    </a:ext>
                  </a:extLst>
                </p:cNvPr>
                <p:cNvSpPr txBox="1"/>
                <p:nvPr/>
              </p:nvSpPr>
              <p:spPr>
                <a:xfrm>
                  <a:off x="538238" y="1509978"/>
                  <a:ext cx="2133533" cy="95410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800" dirty="0"/>
                    <a:t>Low Impact</a:t>
                  </a:r>
                </a:p>
                <a:p>
                  <a:r>
                    <a:rPr lang="en-US" sz="2800" dirty="0"/>
                    <a:t>Hydroelectric</a:t>
                  </a:r>
                </a:p>
              </p:txBody>
            </p:sp>
            <p:sp>
              <p:nvSpPr>
                <p:cNvPr id="28" name="TextBox 27">
                  <a:extLst>
                    <a:ext uri="{FF2B5EF4-FFF2-40B4-BE49-F238E27FC236}">
                      <a16:creationId xmlns:a16="http://schemas.microsoft.com/office/drawing/2014/main" id="{C0093B06-2C38-4F22-8554-BDFDAA4DBAA5}"/>
                    </a:ext>
                  </a:extLst>
                </p:cNvPr>
                <p:cNvSpPr txBox="1"/>
                <p:nvPr/>
              </p:nvSpPr>
              <p:spPr>
                <a:xfrm>
                  <a:off x="9024318" y="1500683"/>
                  <a:ext cx="2133533" cy="95410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800" dirty="0"/>
                    <a:t>High Impact</a:t>
                  </a:r>
                </a:p>
                <a:p>
                  <a:r>
                    <a:rPr lang="en-US" sz="2800" dirty="0"/>
                    <a:t>Hydroelectric</a:t>
                  </a:r>
                </a:p>
              </p:txBody>
            </p:sp>
            <p:sp>
              <p:nvSpPr>
                <p:cNvPr id="29" name="TextBox 28">
                  <a:extLst>
                    <a:ext uri="{FF2B5EF4-FFF2-40B4-BE49-F238E27FC236}">
                      <a16:creationId xmlns:a16="http://schemas.microsoft.com/office/drawing/2014/main" id="{8B575FF1-1768-4DAD-A189-5A3B5733AD9E}"/>
                    </a:ext>
                  </a:extLst>
                </p:cNvPr>
                <p:cNvSpPr txBox="1"/>
                <p:nvPr/>
              </p:nvSpPr>
              <p:spPr>
                <a:xfrm>
                  <a:off x="1959389" y="2891809"/>
                  <a:ext cx="1424764" cy="64633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dirty="0"/>
                    <a:t>NO DAM. run- of- river. </a:t>
                  </a:r>
                </a:p>
              </p:txBody>
            </p:sp>
            <p:sp>
              <p:nvSpPr>
                <p:cNvPr id="30" name="TextBox 29">
                  <a:extLst>
                    <a:ext uri="{FF2B5EF4-FFF2-40B4-BE49-F238E27FC236}">
                      <a16:creationId xmlns:a16="http://schemas.microsoft.com/office/drawing/2014/main" id="{B9883107-2FDE-477A-8563-10910A4D15CF}"/>
                    </a:ext>
                  </a:extLst>
                </p:cNvPr>
                <p:cNvSpPr txBox="1"/>
                <p:nvPr/>
              </p:nvSpPr>
              <p:spPr>
                <a:xfrm>
                  <a:off x="3671503" y="2865493"/>
                  <a:ext cx="1424764" cy="92333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dirty="0"/>
                    <a:t>DAM w.</a:t>
                  </a:r>
                </a:p>
                <a:p>
                  <a:r>
                    <a:rPr lang="en-US" dirty="0"/>
                    <a:t>Nature-Like</a:t>
                  </a:r>
                </a:p>
                <a:p>
                  <a:r>
                    <a:rPr lang="en-US" dirty="0"/>
                    <a:t>bypass </a:t>
                  </a:r>
                </a:p>
              </p:txBody>
            </p:sp>
            <p:sp>
              <p:nvSpPr>
                <p:cNvPr id="31" name="TextBox 30">
                  <a:extLst>
                    <a:ext uri="{FF2B5EF4-FFF2-40B4-BE49-F238E27FC236}">
                      <a16:creationId xmlns:a16="http://schemas.microsoft.com/office/drawing/2014/main" id="{1703DEBC-8CF1-4423-8AED-1DBF6C8998ED}"/>
                    </a:ext>
                  </a:extLst>
                </p:cNvPr>
                <p:cNvSpPr txBox="1"/>
                <p:nvPr/>
              </p:nvSpPr>
              <p:spPr>
                <a:xfrm>
                  <a:off x="9968184" y="2891809"/>
                  <a:ext cx="1424764" cy="1477328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dirty="0"/>
                    <a:t>DAM w/o</a:t>
                  </a:r>
                </a:p>
                <a:p>
                  <a:r>
                    <a:rPr lang="en-US" dirty="0"/>
                    <a:t>fish ladder.</a:t>
                  </a:r>
                </a:p>
                <a:p>
                  <a:r>
                    <a:rPr lang="en-US" dirty="0"/>
                    <a:t>Located far downstream</a:t>
                  </a:r>
                </a:p>
              </p:txBody>
            </p:sp>
            <p:sp>
              <p:nvSpPr>
                <p:cNvPr id="40" name="TextBox 39">
                  <a:extLst>
                    <a:ext uri="{FF2B5EF4-FFF2-40B4-BE49-F238E27FC236}">
                      <a16:creationId xmlns:a16="http://schemas.microsoft.com/office/drawing/2014/main" id="{EB080CFD-204B-41D8-A8A8-563DBB04ECB7}"/>
                    </a:ext>
                  </a:extLst>
                </p:cNvPr>
                <p:cNvSpPr txBox="1"/>
                <p:nvPr/>
              </p:nvSpPr>
              <p:spPr>
                <a:xfrm>
                  <a:off x="8471956" y="2869353"/>
                  <a:ext cx="1424764" cy="120032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dirty="0"/>
                    <a:t>DAM w/o</a:t>
                  </a:r>
                </a:p>
                <a:p>
                  <a:r>
                    <a:rPr lang="en-US" dirty="0"/>
                    <a:t>fish ladder. </a:t>
                  </a:r>
                </a:p>
                <a:p>
                  <a:r>
                    <a:rPr lang="en-US" dirty="0"/>
                    <a:t>Located far upstream</a:t>
                  </a:r>
                </a:p>
              </p:txBody>
            </p:sp>
            <p:sp>
              <p:nvSpPr>
                <p:cNvPr id="41" name="TextBox 40">
                  <a:extLst>
                    <a:ext uri="{FF2B5EF4-FFF2-40B4-BE49-F238E27FC236}">
                      <a16:creationId xmlns:a16="http://schemas.microsoft.com/office/drawing/2014/main" id="{F5D3050F-6092-4E52-9403-5FCFCD41BE09}"/>
                    </a:ext>
                  </a:extLst>
                </p:cNvPr>
                <p:cNvSpPr txBox="1"/>
                <p:nvPr/>
              </p:nvSpPr>
              <p:spPr>
                <a:xfrm>
                  <a:off x="400012" y="2852308"/>
                  <a:ext cx="1412894" cy="92333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dirty="0"/>
                    <a:t>Closed loop pumped </a:t>
                  </a:r>
                </a:p>
                <a:p>
                  <a:r>
                    <a:rPr lang="en-US" dirty="0"/>
                    <a:t>storage</a:t>
                  </a:r>
                </a:p>
              </p:txBody>
            </p:sp>
          </p:grpSp>
          <p:cxnSp>
            <p:nvCxnSpPr>
              <p:cNvPr id="25" name="Straight Connector 24">
                <a:extLst>
                  <a:ext uri="{FF2B5EF4-FFF2-40B4-BE49-F238E27FC236}">
                    <a16:creationId xmlns:a16="http://schemas.microsoft.com/office/drawing/2014/main" id="{66869C98-AA28-4F82-B054-102EA97A497E}"/>
                  </a:ext>
                </a:extLst>
              </p:cNvPr>
              <p:cNvCxnSpPr/>
              <p:nvPr/>
            </p:nvCxnSpPr>
            <p:spPr>
              <a:xfrm>
                <a:off x="4960620" y="2413778"/>
                <a:ext cx="0" cy="552518"/>
              </a:xfrm>
              <a:prstGeom prst="line">
                <a:avLst/>
              </a:prstGeom>
              <a:ln w="317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4CAB89C7-9839-4A09-BDEB-DA60F59C0EE0}"/>
                </a:ext>
              </a:extLst>
            </p:cNvPr>
            <p:cNvSpPr txBox="1"/>
            <p:nvPr/>
          </p:nvSpPr>
          <p:spPr>
            <a:xfrm>
              <a:off x="7011460" y="2865493"/>
              <a:ext cx="1424764" cy="17543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DAM w.</a:t>
              </a:r>
            </a:p>
            <a:p>
              <a:r>
                <a:rPr lang="en-US" dirty="0"/>
                <a:t>Fish ladder.</a:t>
              </a:r>
            </a:p>
            <a:p>
              <a:r>
                <a:rPr lang="en-US" sz="1200" dirty="0"/>
                <a:t>(Dam located far downstream near Pacific ocean. </a:t>
              </a:r>
            </a:p>
            <a:p>
              <a:r>
                <a:rPr lang="en-US" sz="1200" dirty="0"/>
                <a:t>Downstream=higher impact to migrating fish)</a:t>
              </a: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6DAAFB77-D698-4E42-9953-B04CF20B55BF}"/>
                </a:ext>
              </a:extLst>
            </p:cNvPr>
            <p:cNvSpPr txBox="1"/>
            <p:nvPr/>
          </p:nvSpPr>
          <p:spPr>
            <a:xfrm>
              <a:off x="5383618" y="2852308"/>
              <a:ext cx="1424764" cy="19389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DAM w.</a:t>
              </a:r>
            </a:p>
            <a:p>
              <a:r>
                <a:rPr lang="en-US" dirty="0"/>
                <a:t>Fish ladder</a:t>
              </a:r>
            </a:p>
            <a:p>
              <a:r>
                <a:rPr lang="en-US" sz="1200" dirty="0"/>
                <a:t>(dam located far upstream from the Long Island Sound. Upstream=lower impact to fish migration)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5257744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570"/>
    </mc:Choice>
    <mc:Fallback xmlns="">
      <p:transition spd="slow" advTm="7570"/>
    </mc:Fallback>
  </mc:AlternateContent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09E13535-974B-48A4-AC09-23D6936B1310}"/>
              </a:ext>
            </a:extLst>
          </p:cNvPr>
          <p:cNvSpPr txBox="1"/>
          <p:nvPr/>
        </p:nvSpPr>
        <p:spPr>
          <a:xfrm>
            <a:off x="518344" y="225329"/>
            <a:ext cx="960691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Run-of- River hydroelectric with no dam </a:t>
            </a:r>
          </a:p>
          <a:p>
            <a:r>
              <a:rPr lang="en-US" sz="2800" dirty="0"/>
              <a:t>(only a small forebay)</a:t>
            </a:r>
          </a:p>
        </p:txBody>
      </p:sp>
      <p:pic>
        <p:nvPicPr>
          <p:cNvPr id="19" name="Picture 2" descr="run off river | Hydro electric, Hydro power plant, Power plant">
            <a:extLst>
              <a:ext uri="{FF2B5EF4-FFF2-40B4-BE49-F238E27FC236}">
                <a16:creationId xmlns:a16="http://schemas.microsoft.com/office/drawing/2014/main" id="{55F50876-2D7E-4248-A666-B1383A9DDD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1666" y="1238094"/>
            <a:ext cx="6742364" cy="48713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282593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0653"/>
    </mc:Choice>
    <mc:Fallback xmlns="">
      <p:transition spd="slow" advTm="40653"/>
    </mc:Fallback>
  </mc:AlternateContent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09E13535-974B-48A4-AC09-23D6936B1310}"/>
              </a:ext>
            </a:extLst>
          </p:cNvPr>
          <p:cNvSpPr txBox="1"/>
          <p:nvPr/>
        </p:nvSpPr>
        <p:spPr>
          <a:xfrm>
            <a:off x="1772986" y="388620"/>
            <a:ext cx="96069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Gradation scale of impact for different hydroelectric designs</a:t>
            </a:r>
          </a:p>
        </p:txBody>
      </p:sp>
      <p:pic>
        <p:nvPicPr>
          <p:cNvPr id="21" name="Picture 2">
            <a:extLst>
              <a:ext uri="{FF2B5EF4-FFF2-40B4-BE49-F238E27FC236}">
                <a16:creationId xmlns:a16="http://schemas.microsoft.com/office/drawing/2014/main" id="{BB03BE48-231F-4204-9DF7-1FB625724E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400" y="4163861"/>
            <a:ext cx="1747989" cy="11639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EE6E321-2DA7-447C-91D9-BD234044D913}"/>
              </a:ext>
            </a:extLst>
          </p:cNvPr>
          <p:cNvSpPr txBox="1"/>
          <p:nvPr/>
        </p:nvSpPr>
        <p:spPr>
          <a:xfrm>
            <a:off x="153193" y="5546050"/>
            <a:ext cx="213302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Kidston Closed Loop</a:t>
            </a:r>
          </a:p>
          <a:p>
            <a:r>
              <a:rPr lang="en-US" dirty="0"/>
              <a:t>Storage, Queensland</a:t>
            </a:r>
          </a:p>
          <a:p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5296AA4-5B64-41FA-A379-E82BF33380E7}"/>
              </a:ext>
            </a:extLst>
          </p:cNvPr>
          <p:cNvSpPr txBox="1"/>
          <p:nvPr/>
        </p:nvSpPr>
        <p:spPr>
          <a:xfrm>
            <a:off x="1219433" y="6265123"/>
            <a:ext cx="959692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Note: The LIHI does not consider closed loop pumped storage to be low impact hydro because </a:t>
            </a:r>
          </a:p>
          <a:p>
            <a:r>
              <a:rPr lang="en-US" sz="1400" dirty="0"/>
              <a:t>it is energy storage only, not generation. I.e., different category. Should be compared to other storage technologies.</a:t>
            </a: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75916D30-55CC-4F6D-A692-ADB2289339FC}"/>
              </a:ext>
            </a:extLst>
          </p:cNvPr>
          <p:cNvGrpSpPr/>
          <p:nvPr/>
        </p:nvGrpSpPr>
        <p:grpSpPr>
          <a:xfrm>
            <a:off x="262890" y="1500683"/>
            <a:ext cx="11510010" cy="3290617"/>
            <a:chOff x="262890" y="1500683"/>
            <a:chExt cx="11510010" cy="3290617"/>
          </a:xfrm>
        </p:grpSpPr>
        <p:grpSp>
          <p:nvGrpSpPr>
            <p:cNvPr id="30" name="Group 29">
              <a:extLst>
                <a:ext uri="{FF2B5EF4-FFF2-40B4-BE49-F238E27FC236}">
                  <a16:creationId xmlns:a16="http://schemas.microsoft.com/office/drawing/2014/main" id="{12D3DBB9-F474-4097-83F3-EED5B72824F5}"/>
                </a:ext>
              </a:extLst>
            </p:cNvPr>
            <p:cNvGrpSpPr/>
            <p:nvPr/>
          </p:nvGrpSpPr>
          <p:grpSpPr>
            <a:xfrm>
              <a:off x="262890" y="1500683"/>
              <a:ext cx="11510010" cy="2868454"/>
              <a:chOff x="262890" y="1500683"/>
              <a:chExt cx="11510010" cy="2868454"/>
            </a:xfrm>
          </p:grpSpPr>
          <p:grpSp>
            <p:nvGrpSpPr>
              <p:cNvPr id="37" name="Group 36">
                <a:extLst>
                  <a:ext uri="{FF2B5EF4-FFF2-40B4-BE49-F238E27FC236}">
                    <a16:creationId xmlns:a16="http://schemas.microsoft.com/office/drawing/2014/main" id="{F3FAC9CF-AFE9-4AC7-8597-9E239CF2CB53}"/>
                  </a:ext>
                </a:extLst>
              </p:cNvPr>
              <p:cNvGrpSpPr/>
              <p:nvPr/>
            </p:nvGrpSpPr>
            <p:grpSpPr>
              <a:xfrm>
                <a:off x="262890" y="1500683"/>
                <a:ext cx="11510010" cy="2868454"/>
                <a:chOff x="262890" y="1500683"/>
                <a:chExt cx="11510010" cy="2868454"/>
              </a:xfrm>
            </p:grpSpPr>
            <p:cxnSp>
              <p:nvCxnSpPr>
                <p:cNvPr id="39" name="Straight Arrow Connector 38">
                  <a:extLst>
                    <a:ext uri="{FF2B5EF4-FFF2-40B4-BE49-F238E27FC236}">
                      <a16:creationId xmlns:a16="http://schemas.microsoft.com/office/drawing/2014/main" id="{60DE1375-880B-4416-B1ED-A3C4D6C47E6D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262890" y="2690037"/>
                  <a:ext cx="11510010" cy="0"/>
                </a:xfrm>
                <a:prstGeom prst="straightConnector1">
                  <a:avLst/>
                </a:prstGeom>
                <a:ln w="92075"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40" name="TextBox 39">
                  <a:extLst>
                    <a:ext uri="{FF2B5EF4-FFF2-40B4-BE49-F238E27FC236}">
                      <a16:creationId xmlns:a16="http://schemas.microsoft.com/office/drawing/2014/main" id="{9660D2CE-CC8B-465F-AFA9-56F4A0073C39}"/>
                    </a:ext>
                  </a:extLst>
                </p:cNvPr>
                <p:cNvSpPr txBox="1"/>
                <p:nvPr/>
              </p:nvSpPr>
              <p:spPr>
                <a:xfrm>
                  <a:off x="538238" y="1509978"/>
                  <a:ext cx="2133533" cy="95410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800" dirty="0"/>
                    <a:t>Low Impact</a:t>
                  </a:r>
                </a:p>
                <a:p>
                  <a:r>
                    <a:rPr lang="en-US" sz="2800" dirty="0"/>
                    <a:t>Hydroelectric</a:t>
                  </a:r>
                </a:p>
              </p:txBody>
            </p:sp>
            <p:sp>
              <p:nvSpPr>
                <p:cNvPr id="41" name="TextBox 40">
                  <a:extLst>
                    <a:ext uri="{FF2B5EF4-FFF2-40B4-BE49-F238E27FC236}">
                      <a16:creationId xmlns:a16="http://schemas.microsoft.com/office/drawing/2014/main" id="{E106B6EB-A0E9-4763-AC17-E482D6F0EB38}"/>
                    </a:ext>
                  </a:extLst>
                </p:cNvPr>
                <p:cNvSpPr txBox="1"/>
                <p:nvPr/>
              </p:nvSpPr>
              <p:spPr>
                <a:xfrm>
                  <a:off x="9024318" y="1500683"/>
                  <a:ext cx="2133533" cy="95410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800" dirty="0"/>
                    <a:t>High Impact</a:t>
                  </a:r>
                </a:p>
                <a:p>
                  <a:r>
                    <a:rPr lang="en-US" sz="2800" dirty="0"/>
                    <a:t>Hydroelectric</a:t>
                  </a:r>
                </a:p>
              </p:txBody>
            </p:sp>
            <p:sp>
              <p:nvSpPr>
                <p:cNvPr id="42" name="TextBox 41">
                  <a:extLst>
                    <a:ext uri="{FF2B5EF4-FFF2-40B4-BE49-F238E27FC236}">
                      <a16:creationId xmlns:a16="http://schemas.microsoft.com/office/drawing/2014/main" id="{0D811519-D99C-4D20-B0EC-446BD479CC3F}"/>
                    </a:ext>
                  </a:extLst>
                </p:cNvPr>
                <p:cNvSpPr txBox="1"/>
                <p:nvPr/>
              </p:nvSpPr>
              <p:spPr>
                <a:xfrm>
                  <a:off x="1959389" y="2891809"/>
                  <a:ext cx="1424764" cy="64633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dirty="0"/>
                    <a:t>NO DAM. run- of- river. </a:t>
                  </a:r>
                </a:p>
              </p:txBody>
            </p:sp>
            <p:sp>
              <p:nvSpPr>
                <p:cNvPr id="43" name="TextBox 42">
                  <a:extLst>
                    <a:ext uri="{FF2B5EF4-FFF2-40B4-BE49-F238E27FC236}">
                      <a16:creationId xmlns:a16="http://schemas.microsoft.com/office/drawing/2014/main" id="{DC560607-AE8E-4AF2-9143-369C6D6EEE02}"/>
                    </a:ext>
                  </a:extLst>
                </p:cNvPr>
                <p:cNvSpPr txBox="1"/>
                <p:nvPr/>
              </p:nvSpPr>
              <p:spPr>
                <a:xfrm>
                  <a:off x="3671503" y="2865493"/>
                  <a:ext cx="1424764" cy="92333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dirty="0"/>
                    <a:t>DAM w.</a:t>
                  </a:r>
                </a:p>
                <a:p>
                  <a:r>
                    <a:rPr lang="en-US" dirty="0"/>
                    <a:t>Nature-Like</a:t>
                  </a:r>
                </a:p>
                <a:p>
                  <a:r>
                    <a:rPr lang="en-US" dirty="0"/>
                    <a:t>bypass </a:t>
                  </a:r>
                </a:p>
              </p:txBody>
            </p:sp>
            <p:sp>
              <p:nvSpPr>
                <p:cNvPr id="44" name="TextBox 43">
                  <a:extLst>
                    <a:ext uri="{FF2B5EF4-FFF2-40B4-BE49-F238E27FC236}">
                      <a16:creationId xmlns:a16="http://schemas.microsoft.com/office/drawing/2014/main" id="{B7610486-0D1E-41D1-A0F9-0B5C5172666F}"/>
                    </a:ext>
                  </a:extLst>
                </p:cNvPr>
                <p:cNvSpPr txBox="1"/>
                <p:nvPr/>
              </p:nvSpPr>
              <p:spPr>
                <a:xfrm>
                  <a:off x="9968184" y="2891809"/>
                  <a:ext cx="1424764" cy="1477328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dirty="0"/>
                    <a:t>DAM w/o</a:t>
                  </a:r>
                </a:p>
                <a:p>
                  <a:r>
                    <a:rPr lang="en-US" dirty="0"/>
                    <a:t>fish ladder.</a:t>
                  </a:r>
                </a:p>
                <a:p>
                  <a:r>
                    <a:rPr lang="en-US" dirty="0"/>
                    <a:t>Located far downstream</a:t>
                  </a:r>
                </a:p>
              </p:txBody>
            </p:sp>
            <p:sp>
              <p:nvSpPr>
                <p:cNvPr id="45" name="TextBox 44">
                  <a:extLst>
                    <a:ext uri="{FF2B5EF4-FFF2-40B4-BE49-F238E27FC236}">
                      <a16:creationId xmlns:a16="http://schemas.microsoft.com/office/drawing/2014/main" id="{555DB2F7-18B7-4B16-98D3-9A7A8E21D6D5}"/>
                    </a:ext>
                  </a:extLst>
                </p:cNvPr>
                <p:cNvSpPr txBox="1"/>
                <p:nvPr/>
              </p:nvSpPr>
              <p:spPr>
                <a:xfrm>
                  <a:off x="8471956" y="2869353"/>
                  <a:ext cx="1424764" cy="120032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dirty="0"/>
                    <a:t>DAM w/o</a:t>
                  </a:r>
                </a:p>
                <a:p>
                  <a:r>
                    <a:rPr lang="en-US" dirty="0"/>
                    <a:t>fish ladder. </a:t>
                  </a:r>
                </a:p>
                <a:p>
                  <a:r>
                    <a:rPr lang="en-US" dirty="0"/>
                    <a:t>Located far upstream</a:t>
                  </a:r>
                </a:p>
              </p:txBody>
            </p:sp>
            <p:sp>
              <p:nvSpPr>
                <p:cNvPr id="46" name="TextBox 45">
                  <a:extLst>
                    <a:ext uri="{FF2B5EF4-FFF2-40B4-BE49-F238E27FC236}">
                      <a16:creationId xmlns:a16="http://schemas.microsoft.com/office/drawing/2014/main" id="{1AA584FC-D7BA-4514-A9A7-A4D9FA189245}"/>
                    </a:ext>
                  </a:extLst>
                </p:cNvPr>
                <p:cNvSpPr txBox="1"/>
                <p:nvPr/>
              </p:nvSpPr>
              <p:spPr>
                <a:xfrm>
                  <a:off x="400012" y="2852308"/>
                  <a:ext cx="1412894" cy="92333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dirty="0"/>
                    <a:t>Closed loop pumped </a:t>
                  </a:r>
                </a:p>
                <a:p>
                  <a:r>
                    <a:rPr lang="en-US" dirty="0"/>
                    <a:t>storage</a:t>
                  </a:r>
                </a:p>
              </p:txBody>
            </p:sp>
          </p:grpSp>
          <p:cxnSp>
            <p:nvCxnSpPr>
              <p:cNvPr id="38" name="Straight Connector 37">
                <a:extLst>
                  <a:ext uri="{FF2B5EF4-FFF2-40B4-BE49-F238E27FC236}">
                    <a16:creationId xmlns:a16="http://schemas.microsoft.com/office/drawing/2014/main" id="{BD42A468-C360-42E6-BCAD-A26797A64BF6}"/>
                  </a:ext>
                </a:extLst>
              </p:cNvPr>
              <p:cNvCxnSpPr/>
              <p:nvPr/>
            </p:nvCxnSpPr>
            <p:spPr>
              <a:xfrm>
                <a:off x="4960620" y="2413778"/>
                <a:ext cx="0" cy="552518"/>
              </a:xfrm>
              <a:prstGeom prst="line">
                <a:avLst/>
              </a:prstGeom>
              <a:ln w="317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ADD01F2B-0859-4F1E-8972-0CD66DB4E8D1}"/>
                </a:ext>
              </a:extLst>
            </p:cNvPr>
            <p:cNvSpPr txBox="1"/>
            <p:nvPr/>
          </p:nvSpPr>
          <p:spPr>
            <a:xfrm>
              <a:off x="7011460" y="2865493"/>
              <a:ext cx="1424764" cy="17543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DAM w.</a:t>
              </a:r>
            </a:p>
            <a:p>
              <a:r>
                <a:rPr lang="en-US" dirty="0"/>
                <a:t>Fish ladder.</a:t>
              </a:r>
            </a:p>
            <a:p>
              <a:r>
                <a:rPr lang="en-US" sz="1200" dirty="0"/>
                <a:t>(Dam located far downstream near Pacific ocean. </a:t>
              </a:r>
            </a:p>
            <a:p>
              <a:r>
                <a:rPr lang="en-US" sz="1200" dirty="0"/>
                <a:t>Downstream=higher impact to migrating fish)</a:t>
              </a:r>
            </a:p>
          </p:txBody>
        </p: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35E9BE5D-9FA4-40C5-BD17-EB8161CC5C5E}"/>
                </a:ext>
              </a:extLst>
            </p:cNvPr>
            <p:cNvSpPr txBox="1"/>
            <p:nvPr/>
          </p:nvSpPr>
          <p:spPr>
            <a:xfrm>
              <a:off x="5383618" y="2852308"/>
              <a:ext cx="1424764" cy="19389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DAM w.</a:t>
              </a:r>
            </a:p>
            <a:p>
              <a:r>
                <a:rPr lang="en-US" dirty="0"/>
                <a:t>Fish ladder</a:t>
              </a:r>
            </a:p>
            <a:p>
              <a:r>
                <a:rPr lang="en-US" sz="1200" dirty="0"/>
                <a:t>(dam located far upstream from the Long Island Sound. Upstream=lower impact to fish migration)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1771363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721"/>
    </mc:Choice>
    <mc:Fallback xmlns="">
      <p:transition spd="slow" advTm="9721"/>
    </mc:Fallback>
  </mc:AlternateContent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19425296-B4C9-45DB-A774-08B017138F36}"/>
              </a:ext>
            </a:extLst>
          </p:cNvPr>
          <p:cNvSpPr txBox="1"/>
          <p:nvPr/>
        </p:nvSpPr>
        <p:spPr>
          <a:xfrm>
            <a:off x="2749851" y="171450"/>
            <a:ext cx="626274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/>
              <a:t>Closed Loop Pumped Storage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8CE4C603-509B-47E3-8AEC-BE843C38C8A0}"/>
              </a:ext>
            </a:extLst>
          </p:cNvPr>
          <p:cNvGrpSpPr/>
          <p:nvPr/>
        </p:nvGrpSpPr>
        <p:grpSpPr>
          <a:xfrm>
            <a:off x="1658250" y="1085052"/>
            <a:ext cx="8388719" cy="4687895"/>
            <a:chOff x="1582124" y="1267134"/>
            <a:chExt cx="8598195" cy="4836485"/>
          </a:xfrm>
        </p:grpSpPr>
        <p:pic>
          <p:nvPicPr>
            <p:cNvPr id="15362" name="Picture 2" descr="What is Pumped Hydro - YouTube">
              <a:extLst>
                <a:ext uri="{FF2B5EF4-FFF2-40B4-BE49-F238E27FC236}">
                  <a16:creationId xmlns:a16="http://schemas.microsoft.com/office/drawing/2014/main" id="{177D82CB-2CAF-4144-A989-D53485E0B53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82124" y="1267134"/>
              <a:ext cx="8598195" cy="483648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A74C84D3-0B77-4A46-988F-7C216508E427}"/>
                </a:ext>
              </a:extLst>
            </p:cNvPr>
            <p:cNvSpPr txBox="1"/>
            <p:nvPr/>
          </p:nvSpPr>
          <p:spPr>
            <a:xfrm>
              <a:off x="2160270" y="3059668"/>
              <a:ext cx="154638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High Reservoir</a:t>
              </a: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CB832871-7C15-461A-9414-3109DBF2D692}"/>
                </a:ext>
              </a:extLst>
            </p:cNvPr>
            <p:cNvSpPr txBox="1"/>
            <p:nvPr/>
          </p:nvSpPr>
          <p:spPr>
            <a:xfrm>
              <a:off x="8130540" y="4998720"/>
              <a:ext cx="150220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Low Reservoir</a:t>
              </a:r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BACAA212-7B03-419F-8AF8-21DEE01676F4}"/>
              </a:ext>
            </a:extLst>
          </p:cNvPr>
          <p:cNvSpPr txBox="1"/>
          <p:nvPr/>
        </p:nvSpPr>
        <p:spPr>
          <a:xfrm>
            <a:off x="2269014" y="5978663"/>
            <a:ext cx="883145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During high electricity demand, run the water down through turbines</a:t>
            </a:r>
          </a:p>
          <a:p>
            <a:r>
              <a:rPr lang="en-US" sz="2400" dirty="0"/>
              <a:t>During low demand,  pump water back up to the top. </a:t>
            </a:r>
          </a:p>
        </p:txBody>
      </p:sp>
    </p:spTree>
    <p:extLst>
      <p:ext uri="{BB962C8B-B14F-4D97-AF65-F5344CB8AC3E}">
        <p14:creationId xmlns:p14="http://schemas.microsoft.com/office/powerpoint/2010/main" val="37538420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9206"/>
    </mc:Choice>
    <mc:Fallback xmlns="">
      <p:transition spd="slow" advTm="39206"/>
    </mc:Fallback>
  </mc:AlternateContent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Pumped storage">
            <a:extLst>
              <a:ext uri="{FF2B5EF4-FFF2-40B4-BE49-F238E27FC236}">
                <a16:creationId xmlns:a16="http://schemas.microsoft.com/office/drawing/2014/main" id="{CF869FDF-0A40-475B-8F47-47FE9C2243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514541"/>
            <a:ext cx="7772400" cy="67046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58019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69"/>
    </mc:Choice>
    <mc:Fallback xmlns="">
      <p:transition spd="slow" advTm="369"/>
    </mc:Fallback>
  </mc:AlternateContent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>
            <a:extLst>
              <a:ext uri="{FF2B5EF4-FFF2-40B4-BE49-F238E27FC236}">
                <a16:creationId xmlns:a16="http://schemas.microsoft.com/office/drawing/2014/main" id="{0D27A65C-232C-41EA-B8ED-3A282DDE11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4985" y="413385"/>
            <a:ext cx="8096250" cy="5391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53B010E6-A177-4FFD-9505-A42F174B3EBE}"/>
              </a:ext>
            </a:extLst>
          </p:cNvPr>
          <p:cNvSpPr txBox="1"/>
          <p:nvPr/>
        </p:nvSpPr>
        <p:spPr>
          <a:xfrm>
            <a:off x="2443163" y="5987534"/>
            <a:ext cx="6097904" cy="8002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800" b="1" i="0" u="sng" dirty="0">
                <a:solidFill>
                  <a:srgbClr val="2A2A2A"/>
                </a:solidFill>
                <a:effectLst/>
                <a:latin typeface="Droid Serif"/>
              </a:rPr>
              <a:t>Kidston Closed–Loop Pumped Storage</a:t>
            </a:r>
          </a:p>
          <a:p>
            <a:pPr algn="ctr"/>
            <a:r>
              <a:rPr lang="en-US" b="1" i="0" u="sng" dirty="0">
                <a:solidFill>
                  <a:srgbClr val="2A2A2A"/>
                </a:solidFill>
                <a:effectLst/>
                <a:latin typeface="Droid Serif"/>
              </a:rPr>
              <a:t>Queensland</a:t>
            </a:r>
            <a:endParaRPr lang="en-US" b="1" i="0" dirty="0">
              <a:solidFill>
                <a:srgbClr val="2A2A2A"/>
              </a:solidFill>
              <a:effectLst/>
              <a:latin typeface="Droid Serif"/>
            </a:endParaRPr>
          </a:p>
        </p:txBody>
      </p:sp>
    </p:spTree>
    <p:extLst>
      <p:ext uri="{BB962C8B-B14F-4D97-AF65-F5344CB8AC3E}">
        <p14:creationId xmlns:p14="http://schemas.microsoft.com/office/powerpoint/2010/main" val="15211846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2908"/>
    </mc:Choice>
    <mc:Fallback xmlns="">
      <p:transition spd="slow" advTm="12908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F7772AD-4672-43EF-9DB0-86BD0EE83AF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3250"/>
          <a:stretch/>
        </p:blipFill>
        <p:spPr>
          <a:xfrm>
            <a:off x="1891798" y="1371600"/>
            <a:ext cx="7814930" cy="54864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88FBC652-1A58-48D6-8F12-45445E6602FD}"/>
              </a:ext>
            </a:extLst>
          </p:cNvPr>
          <p:cNvSpPr txBox="1"/>
          <p:nvPr/>
        </p:nvSpPr>
        <p:spPr>
          <a:xfrm>
            <a:off x="788670" y="354330"/>
            <a:ext cx="728411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Global Average Temperature Change  Predictions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DFE4FC8-7B14-4BFD-A66F-72F86D077FA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94041"/>
          <a:stretch/>
        </p:blipFill>
        <p:spPr>
          <a:xfrm>
            <a:off x="3895858" y="6583680"/>
            <a:ext cx="7814930" cy="3768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6381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516"/>
    </mc:Choice>
    <mc:Fallback xmlns="">
      <p:transition spd="slow" advTm="10516"/>
    </mc:Fallback>
  </mc:AlternateContent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F75C030-8EF5-478D-9447-8CC9C09DAD4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54579" y="288438"/>
            <a:ext cx="8766811" cy="66152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07194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47"/>
    </mc:Choice>
    <mc:Fallback xmlns="">
      <p:transition spd="slow" advTm="647"/>
    </mc:Fallback>
  </mc:AlternateContent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Small &amp; Sustainable: Power to Pico | Goi Monitor">
            <a:extLst>
              <a:ext uri="{FF2B5EF4-FFF2-40B4-BE49-F238E27FC236}">
                <a16:creationId xmlns:a16="http://schemas.microsoft.com/office/drawing/2014/main" id="{1129CC0C-254F-4F30-9874-26C1E8473F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0797" y="2018857"/>
            <a:ext cx="4762500" cy="3543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4">
            <a:extLst>
              <a:ext uri="{FF2B5EF4-FFF2-40B4-BE49-F238E27FC236}">
                <a16:creationId xmlns:a16="http://schemas.microsoft.com/office/drawing/2014/main" id="{757DA4FE-BEF6-4CA6-B73C-7ADD6227A1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7175" y="2135704"/>
            <a:ext cx="3980564" cy="29469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504554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677"/>
    </mc:Choice>
    <mc:Fallback xmlns="">
      <p:transition spd="slow" advTm="6677"/>
    </mc:Fallback>
  </mc:AlternateContent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3C8288DA-E94D-4303-B931-03AD6956032A}"/>
              </a:ext>
            </a:extLst>
          </p:cNvPr>
          <p:cNvSpPr txBox="1"/>
          <p:nvPr/>
        </p:nvSpPr>
        <p:spPr>
          <a:xfrm>
            <a:off x="1305146" y="5472841"/>
            <a:ext cx="9710183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Micro Hydroelectric generation in NW Vietnam village. Set-up involves bamboo and wooden sluices </a:t>
            </a:r>
            <a:r>
              <a:rPr lang="en-US" sz="1400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channelling</a:t>
            </a:r>
            <a:r>
              <a:rPr lang="en-US" sz="14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water into oil drums fitted with hand-carved bamboo turbines. Electricity generation was via motorbike alternators. Interestingly, high-tension power lines ran through the middle of the village, but clearly were not used by the villagers. Taken in October 2000 by </a:t>
            </a:r>
            <a:r>
              <a:rPr lang="en-US" sz="1400" b="0" i="0" u="none" strike="noStrike" dirty="0" err="1">
                <a:solidFill>
                  <a:srgbClr val="663366"/>
                </a:solidFill>
                <a:effectLst/>
                <a:latin typeface="Arial" panose="020B0604020202020204" pitchFamily="34" charset="0"/>
                <a:hlinkClick r:id="rId2" tooltip="en:User:Shermozle"/>
              </a:rPr>
              <a:t>Shermozle</a:t>
            </a:r>
            <a:r>
              <a:rPr lang="en-US" sz="10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.</a:t>
            </a:r>
            <a:endParaRPr lang="en-US" sz="1000" dirty="0"/>
          </a:p>
        </p:txBody>
      </p:sp>
      <p:pic>
        <p:nvPicPr>
          <p:cNvPr id="26626" name="Picture 2" descr="Pico Hydro Power - YouTube">
            <a:extLst>
              <a:ext uri="{FF2B5EF4-FFF2-40B4-BE49-F238E27FC236}">
                <a16:creationId xmlns:a16="http://schemas.microsoft.com/office/drawing/2014/main" id="{D4903F7E-D9F1-4B76-A3A9-6E30309A1A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5876" y="-112738"/>
            <a:ext cx="9710183" cy="54619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463364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5883"/>
    </mc:Choice>
    <mc:Fallback xmlns="">
      <p:transition spd="slow" advTm="45883"/>
    </mc:Fallback>
  </mc:AlternateContent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0320A7E3-694B-4DE4-84AD-04873885BA52}"/>
              </a:ext>
            </a:extLst>
          </p:cNvPr>
          <p:cNvSpPr txBox="1"/>
          <p:nvPr/>
        </p:nvSpPr>
        <p:spPr>
          <a:xfrm>
            <a:off x="258925" y="0"/>
            <a:ext cx="11473013" cy="66171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Conclusions:</a:t>
            </a:r>
          </a:p>
          <a:p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Hydroelectricity is a renewable source of energy that can be important for load balancing </a:t>
            </a:r>
          </a:p>
          <a:p>
            <a:r>
              <a:rPr lang="en-US" sz="1600" dirty="0"/>
              <a:t>solar and wind that are variable with weather. </a:t>
            </a:r>
          </a:p>
          <a:p>
            <a:endParaRPr lang="en-US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However, the dams associated with conventional hydropower have significant environmental impact.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An important example of impact is the blocking of anadromous fish migration for spawning, causing population decline.</a:t>
            </a:r>
          </a:p>
          <a:p>
            <a:endParaRPr lang="en-US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In some cases, new technologies and design approaches can mitigate or avoid these impacts.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These are collectively termed Low Impact Hydro (LIH).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Overcoming fish migration issues require that both up AND downstream migration be enabled.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Fish ladders are notoriously inefficient and are often ineffective.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Upstream migration can be enabled via bypass streams where fish can swim past the dam.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Downstream migration can be helped with the use of “fish friendly” turbine design.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Watershed or basin-wide design strategies can greatly improve outcomes for ecological mitigation.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If selectively applied, there are some instances where LIH may be a net benefit for the environment.   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110334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>
            <a:extLst>
              <a:ext uri="{FF2B5EF4-FFF2-40B4-BE49-F238E27FC236}">
                <a16:creationId xmlns:a16="http://schemas.microsoft.com/office/drawing/2014/main" id="{59C41FFD-9E22-4D01-97B6-93958D5031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" y="952500"/>
            <a:ext cx="11811000" cy="495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646894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766"/>
    </mc:Choice>
    <mc:Fallback xmlns="">
      <p:transition spd="slow" advTm="2766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Environment III: The Effect of Humans on the Extinction Rate of Other  Species">
            <a:extLst>
              <a:ext uri="{FF2B5EF4-FFF2-40B4-BE49-F238E27FC236}">
                <a16:creationId xmlns:a16="http://schemas.microsoft.com/office/drawing/2014/main" id="{7B1AE1CA-369D-4AB6-8593-CA743A1BFC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2457" y="881370"/>
            <a:ext cx="8697433" cy="56050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004781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5479"/>
    </mc:Choice>
    <mc:Fallback xmlns="">
      <p:transition spd="slow" advTm="25479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Species &amp; Ecosystems">
            <a:extLst>
              <a:ext uri="{FF2B5EF4-FFF2-40B4-BE49-F238E27FC236}">
                <a16:creationId xmlns:a16="http://schemas.microsoft.com/office/drawing/2014/main" id="{92B62869-E134-4BC9-B9B3-B11E4F7BF5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1330" y="260497"/>
            <a:ext cx="7653670" cy="57402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02445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724"/>
    </mc:Choice>
    <mc:Fallback xmlns="">
      <p:transition spd="slow" advTm="5724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7E6AE9-8E83-46C9-8A1F-A8E6CEC526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0242" y="296546"/>
            <a:ext cx="10640532" cy="730028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/>
              <a:t>Fossil Fuel reserves</a:t>
            </a:r>
            <a:br>
              <a:rPr lang="en-US" dirty="0"/>
            </a:br>
            <a:r>
              <a:rPr lang="en-US" sz="2000" dirty="0"/>
              <a:t>Even if we don’t reduce rate of consumption, will run out of fossil fuels soon anyway and need renewable energy </a:t>
            </a:r>
          </a:p>
        </p:txBody>
      </p:sp>
      <p:pic>
        <p:nvPicPr>
          <p:cNvPr id="4" name="Picture 2" descr="Gioietta_1_23">
            <a:extLst>
              <a:ext uri="{FF2B5EF4-FFF2-40B4-BE49-F238E27FC236}">
                <a16:creationId xmlns:a16="http://schemas.microsoft.com/office/drawing/2014/main" id="{87B47991-9023-4635-9B6D-0285A6B5BAD9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39" y="1409673"/>
            <a:ext cx="7627531" cy="49989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171899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8756"/>
    </mc:Choice>
    <mc:Fallback xmlns="">
      <p:transition spd="slow" advTm="78756"/>
    </mc:Fallback>
  </mc:AlternateContent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6690</TotalTime>
  <Words>2195</Words>
  <Application>Microsoft Office PowerPoint</Application>
  <PresentationFormat>Widescreen</PresentationFormat>
  <Paragraphs>432</Paragraphs>
  <Slides>53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53</vt:i4>
      </vt:variant>
    </vt:vector>
  </HeadingPairs>
  <TitlesOfParts>
    <vt:vector size="63" baseType="lpstr">
      <vt:lpstr>Arial</vt:lpstr>
      <vt:lpstr>Calibri</vt:lpstr>
      <vt:lpstr>Droid Serif</vt:lpstr>
      <vt:lpstr>Poppins</vt:lpstr>
      <vt:lpstr>Roboto</vt:lpstr>
      <vt:lpstr>Times New Roman</vt:lpstr>
      <vt:lpstr>Trebuchet MS</vt:lpstr>
      <vt:lpstr>Verdana</vt:lpstr>
      <vt:lpstr>Wingdings 3</vt:lpstr>
      <vt:lpstr>Facet</vt:lpstr>
      <vt:lpstr>Low Impact Hydroelectric </vt:lpstr>
      <vt:lpstr>Outline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Fossil Fuel reserves Even if we don’t reduce rate of consumption, will run out of fossil fuels soon anyway and need renewable energy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Hydroelectric Power Generation</vt:lpstr>
      <vt:lpstr>Hydroelectric Power Generation</vt:lpstr>
      <vt:lpstr>Hydroelectric Power Generation</vt:lpstr>
      <vt:lpstr>PowerPoint Presentation</vt:lpstr>
      <vt:lpstr>PowerPoint Presentation</vt:lpstr>
      <vt:lpstr>PowerPoint Presentation</vt:lpstr>
      <vt:lpstr>  </vt:lpstr>
      <vt:lpstr>Hydropower:   </vt:lpstr>
      <vt:lpstr>PowerPoint Presentation</vt:lpstr>
      <vt:lpstr>The Problem with Dams  (not an exhaustive list, just examples)</vt:lpstr>
      <vt:lpstr>The Problem with Dams</vt:lpstr>
      <vt:lpstr>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Gareth Hougham</dc:creator>
  <cp:lastModifiedBy>Gareth Hougham</cp:lastModifiedBy>
  <cp:revision>210</cp:revision>
  <dcterms:created xsi:type="dcterms:W3CDTF">2021-01-10T22:08:27Z</dcterms:created>
  <dcterms:modified xsi:type="dcterms:W3CDTF">2021-02-08T19:50:31Z</dcterms:modified>
</cp:coreProperties>
</file>